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528" r:id="rId5"/>
    <p:sldId id="5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DDAC41-95FF-4096-979F-F1971BFBD1A0}">
          <p14:sldIdLst>
            <p14:sldId id="528"/>
            <p14:sldId id="53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Mari (HHS/ASFR)" initials="WM(" lastIdx="4" clrIdx="0">
    <p:extLst>
      <p:ext uri="{19B8F6BF-5375-455C-9EA6-DF929625EA0E}">
        <p15:presenceInfo xmlns:p15="http://schemas.microsoft.com/office/powerpoint/2012/main" userId="S::Mari.Williams@hhs.gov::b456f101-f272-42ff-902c-88823153f0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26D4F4-8969-4B0F-B01C-C57CD0BDF3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530F5-B3B0-4727-AF0C-4E75F1A1C9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6B67D-4B97-4EB6-B202-972553EEDCC1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D9AF4-DEC4-4B61-A2D4-0A6938493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62080-9B57-4DBC-B732-01446E70FB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A36ED-6961-4B44-935E-D88A5D4B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41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1B2FB-1620-4F02-BAF4-C5A22E830F15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D2930-B176-4353-8747-71DBF1744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3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SAT-78.5~$238K (out of $303k)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D2930-B176-4353-8747-71DBF1744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1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SAT-78.5~$238K (out of $303k)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D2930-B176-4353-8747-71DBF1744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7946-4BDE-4A72-A054-BAB54F45D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92691-0716-40B3-882E-203B5439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272B7-E7D0-48CD-841B-FE5D77BEC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F4F4-FB7B-49FD-94D2-894C4E7F1F9E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F71F9-9D1D-4A38-9BC9-751DC397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3FFF2-33D4-4EEB-8B64-0A536497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284B-E072-4A55-9FE6-2BBADA12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98BE1-26B1-4D37-890D-8CB8BD44F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D99FF-582B-4A8F-897C-791CCE27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55F3-CE4B-4D0B-A40F-47B766BC5034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FB4C-B4FE-4198-9CFB-8C1C87D9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2F9C3-2C6F-40DA-B379-00A9F302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4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2FBC5-3FFC-4D33-B173-A7D400C9D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1923C-BBA5-454A-9B40-660B56B1F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97223-F85D-4639-8E44-3B51A672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6246-C05C-4AC4-9639-8EF897DE8626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35154-7228-486B-A695-5A2819E0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7FFA9-1610-4E9C-A09B-DB289582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DB7A-FD50-4692-BF13-6109D646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8998-BC34-4C3D-83AF-829687721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F15B-A8FE-49BC-8F2D-4E58CED9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7746-5826-4F0A-A975-2DE8036AD302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72806-A13C-47CC-8ABA-199F2331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9C1AF-72D9-4135-9DB0-2D0A619B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0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2399-33EB-4BA3-9D89-C689ECC6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302EB-B704-4B1C-BBE5-20F9A87F1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E55B1-19AA-4CB1-B9B4-5E649792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E8F3-9F26-4DB0-9EB0-1C39DC2733DA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7459B-E113-4B22-A1C1-9378BB80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4F66A-DE38-4361-9673-6D1393CB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5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B6D3-D790-44A5-AFA9-F377E467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38A70-4D5F-41E5-AAAB-95DF10322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48473-B0B6-4704-B945-EC27DA76E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D9854-CC35-4C2C-A7D7-745E1A20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58A-DBF7-490F-91B9-FF8DB6501AB6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F6433-E6B9-46D7-816B-2A2B81EE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01927-37FE-42F0-AC70-89142529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5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24F3-91BF-49BD-A644-0D1F875D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0CFCB-B4DC-4AAC-BA4D-037DCE9AB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DB08E-D16F-4C67-ABB2-AC4C68B22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AF55B-979F-40D2-8D42-3275EA588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BC69F-CAE1-4B51-82FA-0D9574C3D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2E5D35-1E5D-4745-A213-E7F21F83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E9DF-EF53-487E-9BDB-D2FC3A3743AA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0BBFC-7A56-4FA6-B387-14559330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988BE1-872D-4105-A188-AFCA17B2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61A7-B3B0-489F-BC44-97DB9472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24F86C-FBC3-49E4-87B7-71FAAB83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96D-A146-48F4-AA48-B370D318ACB2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8E1BD-4E84-4373-990D-2971EFE8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E958D-022E-4D4A-8235-38418BA4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7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A036D-ED9B-4420-94CF-2343DF5E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BF8B-8A03-429F-8533-229FA492D8CE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4CEB0-69D3-4558-9B81-22FD78E7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85058-3B71-4CEB-9B00-325C4A45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4E97-E607-4374-8960-A9C556D1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9957C-E537-4F2D-B72C-294A60ADD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E44C9-2103-4FA3-9362-CBCEB1BE5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E85FF-D42F-4D50-8303-ADD5401DB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457A-A8AB-4828-A719-82A7FB3B7277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BC334-4B92-44F1-8A12-ED367DAD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0B81C-CE87-44C7-875B-F5DA8CC0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6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C9B6-01AA-423B-AA51-7BC38F7D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3D9C9-A55B-4EE7-871E-B329BD4B1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C477E-E815-468D-92F0-D3E40D01F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92DFA-886C-4CF2-B4D5-92A55564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9527-A98D-4C0A-AB61-4C8A6023B54C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9B351-76B4-4CA1-9938-E4809D75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61998-FA14-487C-AB19-B38CF9F7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4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1899D-AF54-4BCE-A795-86BF2DE1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EB1E8-9C92-4061-816B-14B3A6DA7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5960-AAFE-4E0E-B311-E37FA0DFB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5E58B-5153-45FA-89DA-2D883C3BDD7B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42FD-3F74-4AFD-9C66-575D46F55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A01E2-D7EA-4656-AD58-80EADD208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040E-E1E8-4523-A07C-E90E3C2A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sdbu.hhs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sam.gov%2Fopp%2F2fbb4d6a09794ea8adb1e7b71268d4f7%2Fview&amp;data=05%7C02%7CWayne.Berry%40hhs.gov%7C3b1801d6bf31447492c008dc36c95767%7Cd58addea50534a808499ba4d944910df%7C0%7C0%7C638445485573795189%7CUnknown%7CTWFpbGZsb3d8eyJWIjoiMC4wLjAwMDAiLCJQIjoiV2luMzIiLCJBTiI6Ik1haWwiLCJXVCI6Mn0%3D%7C0%7C%7C%7C&amp;sdata=uHGkfWJEmdLPpxEnBvEcCf8Pn496OFgzuYTj%2Fh%2BZG98%3D&amp;reserved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4C9756F-BCF4-4966-BBBB-DBAC166AFADF}"/>
              </a:ext>
            </a:extLst>
          </p:cNvPr>
          <p:cNvCxnSpPr>
            <a:cxnSpLocks/>
          </p:cNvCxnSpPr>
          <p:nvPr/>
        </p:nvCxnSpPr>
        <p:spPr>
          <a:xfrm>
            <a:off x="5977343" y="1109055"/>
            <a:ext cx="0" cy="58208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FCF470-BACA-4481-8F9B-E70CED9440C5}"/>
              </a:ext>
            </a:extLst>
          </p:cNvPr>
          <p:cNvCxnSpPr>
            <a:cxnSpLocks/>
          </p:cNvCxnSpPr>
          <p:nvPr/>
        </p:nvCxnSpPr>
        <p:spPr>
          <a:xfrm>
            <a:off x="26848" y="4086916"/>
            <a:ext cx="1190099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AB23F4-07D2-4F9C-BBFC-6FE89C3CE274}"/>
              </a:ext>
            </a:extLst>
          </p:cNvPr>
          <p:cNvCxnSpPr>
            <a:cxnSpLocks/>
          </p:cNvCxnSpPr>
          <p:nvPr/>
        </p:nvCxnSpPr>
        <p:spPr>
          <a:xfrm>
            <a:off x="0" y="1037137"/>
            <a:ext cx="12192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DA63A881-D6B3-47D2-B169-95384B28E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77843"/>
              </p:ext>
            </p:extLst>
          </p:nvPr>
        </p:nvGraphicFramePr>
        <p:xfrm>
          <a:off x="311785" y="1357390"/>
          <a:ext cx="5141060" cy="2441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466">
                  <a:extLst>
                    <a:ext uri="{9D8B030D-6E8A-4147-A177-3AD203B41FA5}">
                      <a16:colId xmlns:a16="http://schemas.microsoft.com/office/drawing/2014/main" val="2138406632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590780559"/>
                    </a:ext>
                  </a:extLst>
                </a:gridCol>
                <a:gridCol w="2147583">
                  <a:extLst>
                    <a:ext uri="{9D8B030D-6E8A-4147-A177-3AD203B41FA5}">
                      <a16:colId xmlns:a16="http://schemas.microsoft.com/office/drawing/2014/main" val="1053164979"/>
                    </a:ext>
                  </a:extLst>
                </a:gridCol>
              </a:tblGrid>
              <a:tr h="5100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Small Business Category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FY24 Goals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FY24 Goal Performance</a:t>
                      </a:r>
                    </a:p>
                    <a:p>
                      <a:r>
                        <a:rPr lang="en-US" sz="1200" dirty="0"/>
                        <a:t>Through February 23, 2024</a:t>
                      </a:r>
                      <a:endParaRPr 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05955"/>
                  </a:ext>
                </a:extLst>
              </a:tr>
              <a:tr h="291460">
                <a:tc>
                  <a:txBody>
                    <a:bodyPr/>
                    <a:lstStyle/>
                    <a:p>
                      <a:r>
                        <a:rPr lang="en-US" sz="1200" dirty="0"/>
                        <a:t>Small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53.46%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63987"/>
                  </a:ext>
                </a:extLst>
              </a:tr>
              <a:tr h="433631">
                <a:tc>
                  <a:txBody>
                    <a:bodyPr/>
                    <a:lstStyle/>
                    <a:p>
                      <a:r>
                        <a:rPr lang="en-US" sz="1200" dirty="0"/>
                        <a:t>Small Disadvantaged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44.51%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2620"/>
                  </a:ext>
                </a:extLst>
              </a:tr>
              <a:tr h="433631">
                <a:tc>
                  <a:txBody>
                    <a:bodyPr/>
                    <a:lstStyle/>
                    <a:p>
                      <a:r>
                        <a:rPr lang="en-US" sz="1200" dirty="0"/>
                        <a:t>Women-Owned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85233"/>
                  </a:ext>
                </a:extLst>
              </a:tr>
              <a:tr h="291460">
                <a:tc>
                  <a:txBody>
                    <a:bodyPr/>
                    <a:lstStyle/>
                    <a:p>
                      <a:r>
                        <a:rPr lang="en-US" sz="1200" dirty="0"/>
                        <a:t>HUBZone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6.53%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47103"/>
                  </a:ext>
                </a:extLst>
              </a:tr>
              <a:tr h="43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Service-Disabled Veteran 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1207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E3E724F-4FC5-402F-B5EF-B32148EF380F}"/>
              </a:ext>
            </a:extLst>
          </p:cNvPr>
          <p:cNvSpPr txBox="1"/>
          <p:nvPr/>
        </p:nvSpPr>
        <p:spPr>
          <a:xfrm>
            <a:off x="6961405" y="1081945"/>
            <a:ext cx="3982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Small Business Goal Performance AHRQ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15032-B867-45C2-9975-DBD065C17684}"/>
              </a:ext>
            </a:extLst>
          </p:cNvPr>
          <p:cNvSpPr txBox="1"/>
          <p:nvPr/>
        </p:nvSpPr>
        <p:spPr>
          <a:xfrm>
            <a:off x="917386" y="1031035"/>
            <a:ext cx="3929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Small Business Goal Performance HRSA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275391-F93E-4197-8109-6E7BB24FD987}"/>
              </a:ext>
            </a:extLst>
          </p:cNvPr>
          <p:cNvSpPr txBox="1"/>
          <p:nvPr/>
        </p:nvSpPr>
        <p:spPr>
          <a:xfrm>
            <a:off x="192348" y="4118648"/>
            <a:ext cx="558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Small Business Goal Performance HHS Overall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DE4948-750A-4E83-A3CB-9626CE565A87}"/>
              </a:ext>
            </a:extLst>
          </p:cNvPr>
          <p:cNvSpPr txBox="1"/>
          <p:nvPr/>
        </p:nvSpPr>
        <p:spPr>
          <a:xfrm>
            <a:off x="2571343" y="268844"/>
            <a:ext cx="8042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HHS-Wayne Berry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EDFE4D-5287-4B47-91E6-42B845A95E0C}"/>
              </a:ext>
            </a:extLst>
          </p:cNvPr>
          <p:cNvSpPr txBox="1"/>
          <p:nvPr/>
        </p:nvSpPr>
        <p:spPr>
          <a:xfrm>
            <a:off x="6153687" y="4131723"/>
            <a:ext cx="600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SBCX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A007A49-945C-3974-A258-EE0140CC9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5" y="240548"/>
            <a:ext cx="2333002" cy="618026"/>
          </a:xfrm>
          <a:prstGeom prst="rect">
            <a:avLst/>
          </a:prstGeom>
        </p:spPr>
      </p:pic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78231E19-5E35-6F88-A18F-0BC65F333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47350"/>
              </p:ext>
            </p:extLst>
          </p:nvPr>
        </p:nvGraphicFramePr>
        <p:xfrm>
          <a:off x="6429375" y="1428895"/>
          <a:ext cx="5305424" cy="2447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204">
                  <a:extLst>
                    <a:ext uri="{9D8B030D-6E8A-4147-A177-3AD203B41FA5}">
                      <a16:colId xmlns:a16="http://schemas.microsoft.com/office/drawing/2014/main" val="2138406632"/>
                    </a:ext>
                  </a:extLst>
                </a:gridCol>
                <a:gridCol w="934977">
                  <a:extLst>
                    <a:ext uri="{9D8B030D-6E8A-4147-A177-3AD203B41FA5}">
                      <a16:colId xmlns:a16="http://schemas.microsoft.com/office/drawing/2014/main" val="1590780559"/>
                    </a:ext>
                  </a:extLst>
                </a:gridCol>
                <a:gridCol w="2216243">
                  <a:extLst>
                    <a:ext uri="{9D8B030D-6E8A-4147-A177-3AD203B41FA5}">
                      <a16:colId xmlns:a16="http://schemas.microsoft.com/office/drawing/2014/main" val="1053164979"/>
                    </a:ext>
                  </a:extLst>
                </a:gridCol>
              </a:tblGrid>
              <a:tr h="5742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Small Business Category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FY24 Goals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FY24 Goal Performance</a:t>
                      </a:r>
                    </a:p>
                    <a:p>
                      <a:r>
                        <a:rPr lang="en-US" sz="1200" dirty="0"/>
                        <a:t>Through February 23, 2024</a:t>
                      </a:r>
                      <a:endParaRPr 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05955"/>
                  </a:ext>
                </a:extLst>
              </a:tr>
              <a:tr h="269052">
                <a:tc>
                  <a:txBody>
                    <a:bodyPr/>
                    <a:lstStyle/>
                    <a:p>
                      <a:r>
                        <a:rPr lang="en-US" sz="1200" dirty="0"/>
                        <a:t>Small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5.87%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63987"/>
                  </a:ext>
                </a:extLst>
              </a:tr>
              <a:tr h="392338">
                <a:tc>
                  <a:txBody>
                    <a:bodyPr/>
                    <a:lstStyle/>
                    <a:p>
                      <a:r>
                        <a:rPr lang="en-US" sz="1200" dirty="0"/>
                        <a:t>Small Disadvantaged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5.32%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2620"/>
                  </a:ext>
                </a:extLst>
              </a:tr>
              <a:tr h="413662">
                <a:tc>
                  <a:txBody>
                    <a:bodyPr/>
                    <a:lstStyle/>
                    <a:p>
                      <a:r>
                        <a:rPr lang="en-US" sz="1200" dirty="0"/>
                        <a:t>Women-Owned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4.45%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85233"/>
                  </a:ext>
                </a:extLst>
              </a:tr>
              <a:tr h="269052">
                <a:tc>
                  <a:txBody>
                    <a:bodyPr/>
                    <a:lstStyle/>
                    <a:p>
                      <a:r>
                        <a:rPr lang="en-US" sz="1200" dirty="0"/>
                        <a:t>HUBZone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47103"/>
                  </a:ext>
                </a:extLst>
              </a:tr>
              <a:tr h="448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Service-Disabled Veteran 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.51%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12074"/>
                  </a:ext>
                </a:extLst>
              </a:tr>
            </a:tbl>
          </a:graphicData>
        </a:graphic>
      </p:graphicFrame>
      <p:graphicFrame>
        <p:nvGraphicFramePr>
          <p:cNvPr id="10" name="Table 13">
            <a:extLst>
              <a:ext uri="{FF2B5EF4-FFF2-40B4-BE49-F238E27FC236}">
                <a16:creationId xmlns:a16="http://schemas.microsoft.com/office/drawing/2014/main" id="{CCAC5B74-58D1-82B6-1B4D-C76D71F43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72686"/>
              </p:ext>
            </p:extLst>
          </p:nvPr>
        </p:nvGraphicFramePr>
        <p:xfrm>
          <a:off x="311785" y="1354670"/>
          <a:ext cx="5141060" cy="246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466">
                  <a:extLst>
                    <a:ext uri="{9D8B030D-6E8A-4147-A177-3AD203B41FA5}">
                      <a16:colId xmlns:a16="http://schemas.microsoft.com/office/drawing/2014/main" val="2138406632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590780559"/>
                    </a:ext>
                  </a:extLst>
                </a:gridCol>
                <a:gridCol w="2147583">
                  <a:extLst>
                    <a:ext uri="{9D8B030D-6E8A-4147-A177-3AD203B41FA5}">
                      <a16:colId xmlns:a16="http://schemas.microsoft.com/office/drawing/2014/main" val="1053164979"/>
                    </a:ext>
                  </a:extLst>
                </a:gridCol>
              </a:tblGrid>
              <a:tr h="5100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Small Business Category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FY24 Goals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FY24 Goal Performance</a:t>
                      </a:r>
                    </a:p>
                    <a:p>
                      <a:r>
                        <a:rPr lang="en-US" sz="1200" dirty="0"/>
                        <a:t>Through February 23, 2024</a:t>
                      </a:r>
                      <a:endParaRPr 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05955"/>
                  </a:ext>
                </a:extLst>
              </a:tr>
              <a:tr h="291460">
                <a:tc>
                  <a:txBody>
                    <a:bodyPr/>
                    <a:lstStyle/>
                    <a:p>
                      <a:r>
                        <a:rPr lang="en-US" sz="1200" dirty="0"/>
                        <a:t>Small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53.46%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63987"/>
                  </a:ext>
                </a:extLst>
              </a:tr>
              <a:tr h="433631">
                <a:tc>
                  <a:txBody>
                    <a:bodyPr/>
                    <a:lstStyle/>
                    <a:p>
                      <a:r>
                        <a:rPr lang="en-US" sz="1200" dirty="0"/>
                        <a:t>Small Disadvantaged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44.51%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2620"/>
                  </a:ext>
                </a:extLst>
              </a:tr>
              <a:tr h="433631">
                <a:tc>
                  <a:txBody>
                    <a:bodyPr/>
                    <a:lstStyle/>
                    <a:p>
                      <a:r>
                        <a:rPr lang="en-US" sz="1200" dirty="0"/>
                        <a:t>Women-Owned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85233"/>
                  </a:ext>
                </a:extLst>
              </a:tr>
              <a:tr h="291460">
                <a:tc>
                  <a:txBody>
                    <a:bodyPr/>
                    <a:lstStyle/>
                    <a:p>
                      <a:r>
                        <a:rPr lang="en-US" sz="1200" dirty="0"/>
                        <a:t>HUBZone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6.53%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47103"/>
                  </a:ext>
                </a:extLst>
              </a:tr>
              <a:tr h="433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Service-Disabled Veteran 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12074"/>
                  </a:ext>
                </a:extLst>
              </a:tr>
            </a:tbl>
          </a:graphicData>
        </a:graphic>
      </p:graphicFrame>
      <p:graphicFrame>
        <p:nvGraphicFramePr>
          <p:cNvPr id="18" name="Table 13">
            <a:extLst>
              <a:ext uri="{FF2B5EF4-FFF2-40B4-BE49-F238E27FC236}">
                <a16:creationId xmlns:a16="http://schemas.microsoft.com/office/drawing/2014/main" id="{DBD56C38-EF13-11E5-B7E9-70E61C569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07207"/>
              </p:ext>
            </p:extLst>
          </p:nvPr>
        </p:nvGraphicFramePr>
        <p:xfrm>
          <a:off x="330088" y="4450145"/>
          <a:ext cx="5141060" cy="2322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466">
                  <a:extLst>
                    <a:ext uri="{9D8B030D-6E8A-4147-A177-3AD203B41FA5}">
                      <a16:colId xmlns:a16="http://schemas.microsoft.com/office/drawing/2014/main" val="2138406632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590780559"/>
                    </a:ext>
                  </a:extLst>
                </a:gridCol>
                <a:gridCol w="2147583">
                  <a:extLst>
                    <a:ext uri="{9D8B030D-6E8A-4147-A177-3AD203B41FA5}">
                      <a16:colId xmlns:a16="http://schemas.microsoft.com/office/drawing/2014/main" val="1053164979"/>
                    </a:ext>
                  </a:extLst>
                </a:gridCol>
              </a:tblGrid>
              <a:tr h="410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Small Business Category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FY24 Goals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FY24 Goal Performance</a:t>
                      </a:r>
                    </a:p>
                    <a:p>
                      <a:r>
                        <a:rPr lang="en-US" sz="1200" dirty="0"/>
                        <a:t>Through February 23, 2024</a:t>
                      </a:r>
                      <a:endParaRPr lang="en-US"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05955"/>
                  </a:ext>
                </a:extLst>
              </a:tr>
              <a:tr h="246262">
                <a:tc>
                  <a:txBody>
                    <a:bodyPr/>
                    <a:lstStyle/>
                    <a:p>
                      <a:r>
                        <a:rPr lang="en-US" sz="1200" dirty="0"/>
                        <a:t>Small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16.50%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63987"/>
                  </a:ext>
                </a:extLst>
              </a:tr>
              <a:tr h="341118">
                <a:tc>
                  <a:txBody>
                    <a:bodyPr/>
                    <a:lstStyle/>
                    <a:p>
                      <a:r>
                        <a:rPr lang="en-US" sz="1200" dirty="0"/>
                        <a:t>Small Disadvantaged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9.73%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2620"/>
                  </a:ext>
                </a:extLst>
              </a:tr>
              <a:tr h="430562">
                <a:tc>
                  <a:txBody>
                    <a:bodyPr/>
                    <a:lstStyle/>
                    <a:p>
                      <a:r>
                        <a:rPr lang="en-US" sz="1200" dirty="0"/>
                        <a:t>Women-Owned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85233"/>
                  </a:ext>
                </a:extLst>
              </a:tr>
              <a:tr h="246262">
                <a:tc>
                  <a:txBody>
                    <a:bodyPr/>
                    <a:lstStyle/>
                    <a:p>
                      <a:r>
                        <a:rPr lang="en-US" sz="1200" dirty="0"/>
                        <a:t>HUBZone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1.96%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47103"/>
                  </a:ext>
                </a:extLst>
              </a:tr>
              <a:tr h="410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Service-Disabled Veteran Owned Small Business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0000"/>
                          </a:highlight>
                        </a:rPr>
                        <a:t>1.77%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1207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A45C271-7ED2-09CE-D930-E3ECF63B7477}"/>
              </a:ext>
            </a:extLst>
          </p:cNvPr>
          <p:cNvSpPr txBox="1"/>
          <p:nvPr/>
        </p:nvSpPr>
        <p:spPr>
          <a:xfrm>
            <a:off x="6429375" y="4430110"/>
            <a:ext cx="5305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HHS OSDBU Customer Relationship Management: SBCX (hhs.gov)</a:t>
            </a:r>
            <a:endParaRPr lang="en-US" sz="1400" dirty="0"/>
          </a:p>
          <a:p>
            <a:r>
              <a:rPr lang="en-US" sz="1400" dirty="0"/>
              <a:t>One stop shop for everything regarding HHS OSDBU</a:t>
            </a:r>
          </a:p>
          <a:p>
            <a:r>
              <a:rPr lang="en-US" sz="1400" dirty="0"/>
              <a:t>Public facing features:</a:t>
            </a:r>
          </a:p>
          <a:p>
            <a:r>
              <a:rPr lang="en-US" sz="1400" b="0" dirty="0">
                <a:solidFill>
                  <a:srgbClr val="244758"/>
                </a:solidFill>
                <a:effectLst/>
              </a:rPr>
              <a:t>OSDBU Communications and Events</a:t>
            </a:r>
          </a:p>
          <a:p>
            <a:r>
              <a:rPr lang="en-US" sz="1400" dirty="0">
                <a:solidFill>
                  <a:srgbClr val="244758"/>
                </a:solidFill>
              </a:rPr>
              <a:t>      Upcoming OSDBU events and registration</a:t>
            </a:r>
            <a:endParaRPr lang="en-US" sz="1400" b="0" dirty="0">
              <a:solidFill>
                <a:srgbClr val="244758"/>
              </a:solidFill>
              <a:effectLst/>
            </a:endParaRPr>
          </a:p>
          <a:p>
            <a:r>
              <a:rPr lang="en-US" sz="1400" b="0" dirty="0">
                <a:solidFill>
                  <a:srgbClr val="244758"/>
                </a:solidFill>
                <a:effectLst/>
              </a:rPr>
              <a:t>Search Small Business Directory</a:t>
            </a:r>
          </a:p>
          <a:p>
            <a:r>
              <a:rPr lang="en-US" sz="1400" dirty="0">
                <a:solidFill>
                  <a:srgbClr val="244758"/>
                </a:solidFill>
              </a:rPr>
              <a:t>      Vendors in our database receive invitations to events, market research       announcements</a:t>
            </a:r>
            <a:endParaRPr lang="en-US" sz="1400" b="0" dirty="0">
              <a:solidFill>
                <a:srgbClr val="244758"/>
              </a:solidFill>
              <a:effectLst/>
            </a:endParaRPr>
          </a:p>
          <a:p>
            <a:r>
              <a:rPr lang="en-US" sz="1400" b="0" dirty="0">
                <a:solidFill>
                  <a:srgbClr val="244758"/>
                </a:solidFill>
                <a:effectLst/>
              </a:rPr>
              <a:t>Search All HHS Opportunities</a:t>
            </a:r>
          </a:p>
          <a:p>
            <a:r>
              <a:rPr lang="en-US" sz="1400" dirty="0">
                <a:solidFill>
                  <a:srgbClr val="244758"/>
                </a:solidFill>
              </a:rPr>
              <a:t>    Forecast of contracting opportunities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874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4C9756F-BCF4-4966-BBBB-DBAC166AFADF}"/>
              </a:ext>
            </a:extLst>
          </p:cNvPr>
          <p:cNvCxnSpPr>
            <a:cxnSpLocks/>
          </p:cNvCxnSpPr>
          <p:nvPr/>
        </p:nvCxnSpPr>
        <p:spPr>
          <a:xfrm>
            <a:off x="5977343" y="1037137"/>
            <a:ext cx="0" cy="58208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FCF470-BACA-4481-8F9B-E70CED9440C5}"/>
              </a:ext>
            </a:extLst>
          </p:cNvPr>
          <p:cNvCxnSpPr>
            <a:cxnSpLocks/>
          </p:cNvCxnSpPr>
          <p:nvPr/>
        </p:nvCxnSpPr>
        <p:spPr>
          <a:xfrm>
            <a:off x="26848" y="4086916"/>
            <a:ext cx="1190099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AB23F4-07D2-4F9C-BBFC-6FE89C3CE274}"/>
              </a:ext>
            </a:extLst>
          </p:cNvPr>
          <p:cNvCxnSpPr>
            <a:cxnSpLocks/>
          </p:cNvCxnSpPr>
          <p:nvPr/>
        </p:nvCxnSpPr>
        <p:spPr>
          <a:xfrm>
            <a:off x="0" y="1037137"/>
            <a:ext cx="12192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E3E724F-4FC5-402F-B5EF-B32148EF380F}"/>
              </a:ext>
            </a:extLst>
          </p:cNvPr>
          <p:cNvSpPr txBox="1"/>
          <p:nvPr/>
        </p:nvSpPr>
        <p:spPr>
          <a:xfrm>
            <a:off x="6324036" y="1131167"/>
            <a:ext cx="913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The Tea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15032-B867-45C2-9975-DBD065C17684}"/>
              </a:ext>
            </a:extLst>
          </p:cNvPr>
          <p:cNvSpPr txBox="1"/>
          <p:nvPr/>
        </p:nvSpPr>
        <p:spPr>
          <a:xfrm>
            <a:off x="1820476" y="1094338"/>
            <a:ext cx="218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Rules of Engagement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275391-F93E-4197-8109-6E7BB24FD987}"/>
              </a:ext>
            </a:extLst>
          </p:cNvPr>
          <p:cNvSpPr txBox="1"/>
          <p:nvPr/>
        </p:nvSpPr>
        <p:spPr>
          <a:xfrm>
            <a:off x="263871" y="4347815"/>
            <a:ext cx="558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Upcoming Opportunities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DE4948-750A-4E83-A3CB-9626CE565A87}"/>
              </a:ext>
            </a:extLst>
          </p:cNvPr>
          <p:cNvSpPr txBox="1"/>
          <p:nvPr/>
        </p:nvSpPr>
        <p:spPr>
          <a:xfrm>
            <a:off x="2571343" y="268844"/>
            <a:ext cx="8042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/>
              <a:t>HRSA-Wayne Berry</a:t>
            </a:r>
            <a:endParaRPr lang="en-US" sz="25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EDFE4D-5287-4B47-91E6-42B845A95E0C}"/>
              </a:ext>
            </a:extLst>
          </p:cNvPr>
          <p:cNvSpPr txBox="1"/>
          <p:nvPr/>
        </p:nvSpPr>
        <p:spPr>
          <a:xfrm>
            <a:off x="6228081" y="4347815"/>
            <a:ext cx="600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Upcoming Opportunities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49BD6-271A-7FA1-ED7C-D32B7228A847}"/>
              </a:ext>
            </a:extLst>
          </p:cNvPr>
          <p:cNvSpPr txBox="1"/>
          <p:nvPr/>
        </p:nvSpPr>
        <p:spPr>
          <a:xfrm>
            <a:off x="138786" y="4735353"/>
            <a:ext cx="57131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Sol#SS-NIAID-24-2210099 (GCLP, INSPECTION AND CERTIFICATION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SSN link is here: </a:t>
            </a:r>
            <a:r>
              <a:rPr lang="en-US" sz="12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https://sam.gov/opp/2fbb4d6a09794ea8adb1e7b71268d4f7/view</a:t>
            </a:r>
            <a:endParaRPr lang="en-US" sz="12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proposed NAICS is 541380 - Testing Laboratories and Services under $19M size standard. However, the </a:t>
            </a:r>
            <a:r>
              <a:rPr lang="en-US" sz="1200" u="sng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tasks described in the SOW do not require any laboratory facilities</a:t>
            </a:r>
            <a:r>
              <a:rPr lang="en-US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completion  – small teams of </a:t>
            </a:r>
            <a:r>
              <a:rPr lang="en-US" sz="1200" u="sng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qualified independent consultants</a:t>
            </a:r>
            <a:r>
              <a:rPr lang="en-US" sz="12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(GCLP quality auditors) routinely perform these on-site audit/inspection/certificate issuance activities without formally being affiliated with any laboratories.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784A29-3B7A-2D56-E45B-68F91F2D5AE3}"/>
              </a:ext>
            </a:extLst>
          </p:cNvPr>
          <p:cNvSpPr txBox="1"/>
          <p:nvPr/>
        </p:nvSpPr>
        <p:spPr>
          <a:xfrm>
            <a:off x="6259077" y="4999777"/>
            <a:ext cx="5713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</a:rPr>
              <a:t>The Organ Procurement and Transplantation Network (OPTN) is a unique public-private partnership that links all professionals involved in the U.S. donation and transplantation system.  HRSA is creating a BPA to support this initiative.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</a:rPr>
              <a:t>Check for announcements and be sure to respond.</a:t>
            </a:r>
            <a:r>
              <a:rPr lang="en-US" sz="1200" dirty="0">
                <a:effectLst/>
                <a:ea typeface="Calibri" panose="020F0502020204030204" pitchFamily="34" charset="0"/>
              </a:rPr>
              <a:t> Healthcare Data Analytics and Statistical Products (HDASP) AHRQ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Ubuntu" panose="020B0504030602030204" pitchFamily="34" charset="0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A007A49-945C-3974-A258-EE0140CC9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5" y="240548"/>
            <a:ext cx="2333002" cy="6180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48A619-F123-D0DD-EB09-43BB6F36B070}"/>
              </a:ext>
            </a:extLst>
          </p:cNvPr>
          <p:cNvSpPr txBox="1"/>
          <p:nvPr/>
        </p:nvSpPr>
        <p:spPr>
          <a:xfrm>
            <a:off x="6409481" y="1612220"/>
            <a:ext cx="5470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HRSA HCA Bonnie Garcia has accepted a new position at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NIST.  She will be HCA there.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NIH HCA Diane Frasier retires at the end of February after 40+ years in Federal service.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NCMA Prince Georges County Chapter comes online in March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B6E0E-1B3F-F04D-9A59-0EBEC5DA3C28}"/>
              </a:ext>
            </a:extLst>
          </p:cNvPr>
          <p:cNvSpPr txBox="1"/>
          <p:nvPr/>
        </p:nvSpPr>
        <p:spPr>
          <a:xfrm>
            <a:off x="311784" y="1540688"/>
            <a:ext cx="5414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Best practices to engage at HHS:</a:t>
            </a:r>
          </a:p>
          <a:p>
            <a:r>
              <a:rPr lang="en-US" dirty="0"/>
              <a:t>Respond to the notices. Be specific to the requirement.</a:t>
            </a:r>
          </a:p>
          <a:p>
            <a:r>
              <a:rPr lang="en-US" dirty="0"/>
              <a:t>Follow up with the points of contact (POC). </a:t>
            </a:r>
          </a:p>
          <a:p>
            <a:r>
              <a:rPr lang="en-US" dirty="0"/>
              <a:t>Reach out to SBS if the POC does not respond.  Forward </a:t>
            </a:r>
          </a:p>
          <a:p>
            <a:r>
              <a:rPr lang="en-US" dirty="0"/>
              <a:t>Email correspondence to SBS when asking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409555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e0c3700-0a96-427f-ad74-1c261372d040">
      <Terms xmlns="http://schemas.microsoft.com/office/infopath/2007/PartnerControls"/>
    </lcf76f155ced4ddcb4097134ff3c332f>
    <TaxCatchAll xmlns="1b79075b-ae78-4e19-83b6-8b77291216f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5DD5513ECB3D4ABE583A76F58F31DA" ma:contentTypeVersion="10" ma:contentTypeDescription="Create a new document." ma:contentTypeScope="" ma:versionID="f4595ebb069b629a864fa9c8e9a3cc8a">
  <xsd:schema xmlns:xsd="http://www.w3.org/2001/XMLSchema" xmlns:xs="http://www.w3.org/2001/XMLSchema" xmlns:p="http://schemas.microsoft.com/office/2006/metadata/properties" xmlns:ns2="6e0c3700-0a96-427f-ad74-1c261372d040" xmlns:ns3="1b79075b-ae78-4e19-83b6-8b77291216f9" targetNamespace="http://schemas.microsoft.com/office/2006/metadata/properties" ma:root="true" ma:fieldsID="eb7ded3615ba516299cd42377d73f897" ns2:_="" ns3:_="">
    <xsd:import namespace="6e0c3700-0a96-427f-ad74-1c261372d040"/>
    <xsd:import namespace="1b79075b-ae78-4e19-83b6-8b77291216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c3700-0a96-427f-ad74-1c261372d0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5f4345e-8d67-48af-bef8-91c58d16f7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9075b-ae78-4e19-83b6-8b77291216f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5840f57-ab3e-41fb-b4c0-df0a3e4c18bf}" ma:internalName="TaxCatchAll" ma:showField="CatchAllData" ma:web="1b79075b-ae78-4e19-83b6-8b77291216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5AF246-71B8-4721-9AC8-4602F33B64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6D41FA-C776-462A-B3B2-C9BD2B5CA489}">
  <ds:schemaRefs>
    <ds:schemaRef ds:uri="1b79075b-ae78-4e19-83b6-8b77291216f9"/>
    <ds:schemaRef ds:uri="6e0c3700-0a96-427f-ad74-1c261372d04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88595A-C677-49DA-B0C3-A559BA7F1436}">
  <ds:schemaRefs>
    <ds:schemaRef ds:uri="1b79075b-ae78-4e19-83b6-8b77291216f9"/>
    <ds:schemaRef ds:uri="6e0c3700-0a96-427f-ad74-1c261372d0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OSDBU Functional Outreach Master Schedule for 2-16 -2022</Template>
  <TotalTime>10824</TotalTime>
  <Words>553</Words>
  <Application>Microsoft Office PowerPoint</Application>
  <PresentationFormat>Widescreen</PresentationFormat>
  <Paragraphs>116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Ubuntu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Mari (HHS/ASFR)</dc:creator>
  <cp:lastModifiedBy>Alexis Reed</cp:lastModifiedBy>
  <cp:revision>380</cp:revision>
  <dcterms:created xsi:type="dcterms:W3CDTF">2022-02-28T18:04:24Z</dcterms:created>
  <dcterms:modified xsi:type="dcterms:W3CDTF">2024-02-29T15:42:43Z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0x010100FC5DD5513ECB3D4ABE583A76F58F31DA</vt:lpwstr>
  </property>
</Properties>
</file>