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5" r:id="rId3"/>
    <p:sldId id="270" r:id="rId4"/>
    <p:sldId id="280" r:id="rId5"/>
    <p:sldId id="279" r:id="rId6"/>
    <p:sldId id="267" r:id="rId7"/>
    <p:sldId id="266" r:id="rId8"/>
    <p:sldId id="268" r:id="rId9"/>
    <p:sldId id="259" r:id="rId10"/>
    <p:sldId id="273" r:id="rId11"/>
    <p:sldId id="274" r:id="rId12"/>
    <p:sldId id="275" r:id="rId13"/>
    <p:sldId id="276" r:id="rId14"/>
    <p:sldId id="277" r:id="rId15"/>
    <p:sldId id="278" r:id="rId16"/>
    <p:sldId id="269" r:id="rId17"/>
  </p:sldIdLst>
  <p:sldSz cx="9144000" cy="73152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86" y="0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0E76C-BD46-4548-897D-E554D7B808E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FC12924-FABA-46BB-9FC5-BB6B74310FBB}">
      <dgm:prSet phldrT="[Text]" custT="1"/>
      <dgm:spPr/>
      <dgm:t>
        <a:bodyPr/>
        <a:lstStyle/>
        <a:p>
          <a:pPr algn="ctr"/>
          <a:r>
            <a:rPr lang="en-US" sz="2000" b="1" u="sng" dirty="0" smtClean="0">
              <a:solidFill>
                <a:srgbClr val="005087"/>
              </a:solidFill>
            </a:rPr>
            <a:t>People</a:t>
          </a:r>
        </a:p>
        <a:p>
          <a:pPr algn="ctr"/>
          <a:r>
            <a:rPr lang="en-US" sz="2000" dirty="0" smtClean="0">
              <a:solidFill>
                <a:srgbClr val="005087"/>
              </a:solidFill>
            </a:rPr>
            <a:t>(11,495)</a:t>
          </a:r>
        </a:p>
        <a:p>
          <a:pPr algn="ctr"/>
          <a:r>
            <a:rPr lang="en-US" sz="2000" dirty="0" smtClean="0">
              <a:solidFill>
                <a:srgbClr val="005087"/>
              </a:solidFill>
            </a:rPr>
            <a:t>(11 Regions)</a:t>
          </a:r>
          <a:endParaRPr lang="en-US" sz="2000" dirty="0">
            <a:solidFill>
              <a:srgbClr val="005087"/>
            </a:solidFill>
          </a:endParaRPr>
        </a:p>
      </dgm:t>
    </dgm:pt>
    <dgm:pt modelId="{5394FD8C-0B7A-4274-BDFC-BDB5026E1BDD}" type="parTrans" cxnId="{F34F7933-9DC5-47E8-A6CB-9D21B0C2C5E2}">
      <dgm:prSet/>
      <dgm:spPr/>
      <dgm:t>
        <a:bodyPr/>
        <a:lstStyle/>
        <a:p>
          <a:endParaRPr lang="en-US"/>
        </a:p>
      </dgm:t>
    </dgm:pt>
    <dgm:pt modelId="{CED77A84-9024-40D4-8BC9-44CA1E1A4B1C}" type="sibTrans" cxnId="{F34F7933-9DC5-47E8-A6CB-9D21B0C2C5E2}">
      <dgm:prSet/>
      <dgm:spPr/>
      <dgm:t>
        <a:bodyPr/>
        <a:lstStyle/>
        <a:p>
          <a:endParaRPr lang="en-US"/>
        </a:p>
      </dgm:t>
    </dgm:pt>
    <dgm:pt modelId="{4067B874-169A-42F1-9D94-793EDDCCFC66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005087"/>
              </a:solidFill>
            </a:rPr>
            <a:t>Programs</a:t>
          </a:r>
        </a:p>
        <a:p>
          <a:r>
            <a:rPr lang="en-US" sz="2000" dirty="0" smtClean="0">
              <a:solidFill>
                <a:srgbClr val="005087"/>
              </a:solidFill>
            </a:rPr>
            <a:t>(ITS, Fleet, Travel, GSS)</a:t>
          </a:r>
          <a:endParaRPr lang="en-US" sz="2000" dirty="0">
            <a:solidFill>
              <a:srgbClr val="005087"/>
            </a:solidFill>
          </a:endParaRPr>
        </a:p>
      </dgm:t>
    </dgm:pt>
    <dgm:pt modelId="{DB2143D4-3D29-4A9F-9DEC-20E60A959281}" type="parTrans" cxnId="{68CFB3BD-491B-4A5A-A9B2-454719A1BADC}">
      <dgm:prSet/>
      <dgm:spPr/>
      <dgm:t>
        <a:bodyPr/>
        <a:lstStyle/>
        <a:p>
          <a:endParaRPr lang="en-US"/>
        </a:p>
      </dgm:t>
    </dgm:pt>
    <dgm:pt modelId="{D84E6616-181E-4F1D-9221-8A3590C17547}" type="sibTrans" cxnId="{68CFB3BD-491B-4A5A-A9B2-454719A1BADC}">
      <dgm:prSet/>
      <dgm:spPr/>
      <dgm:t>
        <a:bodyPr/>
        <a:lstStyle/>
        <a:p>
          <a:endParaRPr lang="en-US"/>
        </a:p>
      </dgm:t>
    </dgm:pt>
    <dgm:pt modelId="{D06C7950-34EE-4762-9EE5-EF1BCD38D4F9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005087"/>
              </a:solidFill>
            </a:rPr>
            <a:t>Suppliers</a:t>
          </a:r>
        </a:p>
        <a:p>
          <a:r>
            <a:rPr lang="en-US" sz="2000" dirty="0" smtClean="0">
              <a:solidFill>
                <a:srgbClr val="005087"/>
              </a:solidFill>
            </a:rPr>
            <a:t>(~20,000)</a:t>
          </a:r>
          <a:endParaRPr lang="en-US" sz="2000" dirty="0">
            <a:solidFill>
              <a:srgbClr val="005087"/>
            </a:solidFill>
          </a:endParaRPr>
        </a:p>
      </dgm:t>
    </dgm:pt>
    <dgm:pt modelId="{33E5DD27-A60D-463D-9D9B-C41B4B43838D}" type="parTrans" cxnId="{CEA1BE3A-0DAA-4C46-BB4E-1BF7DC79F0B8}">
      <dgm:prSet/>
      <dgm:spPr/>
      <dgm:t>
        <a:bodyPr/>
        <a:lstStyle/>
        <a:p>
          <a:endParaRPr lang="en-US"/>
        </a:p>
      </dgm:t>
    </dgm:pt>
    <dgm:pt modelId="{AE128BE1-53D8-4468-9C30-36E61A442E01}" type="sibTrans" cxnId="{CEA1BE3A-0DAA-4C46-BB4E-1BF7DC79F0B8}">
      <dgm:prSet/>
      <dgm:spPr/>
      <dgm:t>
        <a:bodyPr/>
        <a:lstStyle/>
        <a:p>
          <a:endParaRPr lang="en-US"/>
        </a:p>
      </dgm:t>
    </dgm:pt>
    <dgm:pt modelId="{219D3A6B-14EA-41D3-A261-44DF5FF723EC}" type="pres">
      <dgm:prSet presAssocID="{C9F0E76C-BD46-4548-897D-E554D7B808E7}" presName="Name0" presStyleCnt="0">
        <dgm:presLayoutVars>
          <dgm:dir/>
          <dgm:resizeHandles val="exact"/>
        </dgm:presLayoutVars>
      </dgm:prSet>
      <dgm:spPr/>
    </dgm:pt>
    <dgm:pt modelId="{9A8D142D-9286-48F1-B8FB-402EFAEDF8CE}" type="pres">
      <dgm:prSet presAssocID="{C9F0E76C-BD46-4548-897D-E554D7B808E7}" presName="bkgdShp" presStyleLbl="alignAccFollowNode1" presStyleIdx="0" presStyleCnt="1"/>
      <dgm:spPr/>
    </dgm:pt>
    <dgm:pt modelId="{61F6AF20-6898-40C2-A769-343CFE07BF84}" type="pres">
      <dgm:prSet presAssocID="{C9F0E76C-BD46-4548-897D-E554D7B808E7}" presName="linComp" presStyleCnt="0"/>
      <dgm:spPr/>
    </dgm:pt>
    <dgm:pt modelId="{6AFE0DB6-767C-44BC-B686-5517492A6698}" type="pres">
      <dgm:prSet presAssocID="{5FC12924-FABA-46BB-9FC5-BB6B74310FBB}" presName="compNode" presStyleCnt="0"/>
      <dgm:spPr/>
    </dgm:pt>
    <dgm:pt modelId="{DC5FFE86-8230-4D3F-888A-E4B4130F0E02}" type="pres">
      <dgm:prSet presAssocID="{5FC12924-FABA-46BB-9FC5-BB6B74310FBB}" presName="node" presStyleLbl="node1" presStyleIdx="0" presStyleCnt="3" custScaleX="145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CCB68-2520-4F36-9544-43E3469C91E4}" type="pres">
      <dgm:prSet presAssocID="{5FC12924-FABA-46BB-9FC5-BB6B74310FBB}" presName="invisiNode" presStyleLbl="node1" presStyleIdx="0" presStyleCnt="3"/>
      <dgm:spPr/>
    </dgm:pt>
    <dgm:pt modelId="{C8E8EE7D-536C-4B9D-B253-395AE546F4B5}" type="pres">
      <dgm:prSet presAssocID="{5FC12924-FABA-46BB-9FC5-BB6B74310FBB}" presName="imagNode" presStyleLbl="fgImgPlace1" presStyleIdx="0" presStyleCnt="3" custScaleX="139326" custScaleY="1363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F27A147-A104-4BC3-A3AA-F2BEF1CCDDEC}" type="pres">
      <dgm:prSet presAssocID="{CED77A84-9024-40D4-8BC9-44CA1E1A4B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84F0EA-F5B3-4E3A-B437-AC716324C83A}" type="pres">
      <dgm:prSet presAssocID="{4067B874-169A-42F1-9D94-793EDDCCFC66}" presName="compNode" presStyleCnt="0"/>
      <dgm:spPr/>
    </dgm:pt>
    <dgm:pt modelId="{E857E4D1-804C-4E4E-A88D-BFA985DCCEDA}" type="pres">
      <dgm:prSet presAssocID="{4067B874-169A-42F1-9D94-793EDDCCFC66}" presName="node" presStyleLbl="node1" presStyleIdx="1" presStyleCnt="3" custScaleX="140237" custLinFactNeighborX="8632" custLinFactNeighborY="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1455A-B336-4B42-AE51-6D1E112E6F8A}" type="pres">
      <dgm:prSet presAssocID="{4067B874-169A-42F1-9D94-793EDDCCFC66}" presName="invisiNode" presStyleLbl="node1" presStyleIdx="1" presStyleCnt="3"/>
      <dgm:spPr/>
    </dgm:pt>
    <dgm:pt modelId="{3609273F-9E5D-427B-B507-0B00EB9C79DA}" type="pres">
      <dgm:prSet presAssocID="{4067B874-169A-42F1-9D94-793EDDCCFC66}" presName="imagNode" presStyleLbl="fgImgPlace1" presStyleIdx="1" presStyleCnt="3" custScaleX="137398" custScaleY="136364" custLinFactNeighborX="12816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B214FFC-4F3B-4FCA-9A0B-CBBF228577EE}" type="pres">
      <dgm:prSet presAssocID="{D84E6616-181E-4F1D-9221-8A3590C175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330223-F599-4849-BAFA-14D96E2DDF99}" type="pres">
      <dgm:prSet presAssocID="{D06C7950-34EE-4762-9EE5-EF1BCD38D4F9}" presName="compNode" presStyleCnt="0"/>
      <dgm:spPr/>
    </dgm:pt>
    <dgm:pt modelId="{3CBBD3AA-667F-4FCB-B8F8-283EBF49A5DC}" type="pres">
      <dgm:prSet presAssocID="{D06C7950-34EE-4762-9EE5-EF1BCD38D4F9}" presName="node" presStyleLbl="node1" presStyleIdx="2" presStyleCnt="3" custScaleX="143255" custLinFactNeighborX="14052" custLinFactNeighborY="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B23F-1224-4714-9B2E-1FF4E048467C}" type="pres">
      <dgm:prSet presAssocID="{D06C7950-34EE-4762-9EE5-EF1BCD38D4F9}" presName="invisiNode" presStyleLbl="node1" presStyleIdx="2" presStyleCnt="3"/>
      <dgm:spPr/>
    </dgm:pt>
    <dgm:pt modelId="{D6DD8CD5-2AD1-409C-ADB8-CE1FDEA87378}" type="pres">
      <dgm:prSet presAssocID="{D06C7950-34EE-4762-9EE5-EF1BCD38D4F9}" presName="imagNode" presStyleLbl="fgImgPlace1" presStyleIdx="2" presStyleCnt="3" custScaleX="149194" custScaleY="136364" custLinFactNeighborX="16621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D5F1A885-01B1-47DC-AC73-98E9C6319395}" type="presOf" srcId="{4067B874-169A-42F1-9D94-793EDDCCFC66}" destId="{E857E4D1-804C-4E4E-A88D-BFA985DCCEDA}" srcOrd="0" destOrd="0" presId="urn:microsoft.com/office/officeart/2005/8/layout/pList2"/>
    <dgm:cxn modelId="{CEA1BE3A-0DAA-4C46-BB4E-1BF7DC79F0B8}" srcId="{C9F0E76C-BD46-4548-897D-E554D7B808E7}" destId="{D06C7950-34EE-4762-9EE5-EF1BCD38D4F9}" srcOrd="2" destOrd="0" parTransId="{33E5DD27-A60D-463D-9D9B-C41B4B43838D}" sibTransId="{AE128BE1-53D8-4468-9C30-36E61A442E01}"/>
    <dgm:cxn modelId="{FA6BBC96-0358-43A6-B41D-C5856451A2B9}" type="presOf" srcId="{C9F0E76C-BD46-4548-897D-E554D7B808E7}" destId="{219D3A6B-14EA-41D3-A261-44DF5FF723EC}" srcOrd="0" destOrd="0" presId="urn:microsoft.com/office/officeart/2005/8/layout/pList2"/>
    <dgm:cxn modelId="{EA9EB673-435C-4769-A5D7-55A3E3CC57DD}" type="presOf" srcId="{5FC12924-FABA-46BB-9FC5-BB6B74310FBB}" destId="{DC5FFE86-8230-4D3F-888A-E4B4130F0E02}" srcOrd="0" destOrd="0" presId="urn:microsoft.com/office/officeart/2005/8/layout/pList2"/>
    <dgm:cxn modelId="{46697C94-423D-48A6-B668-8D82D570724C}" type="presOf" srcId="{D06C7950-34EE-4762-9EE5-EF1BCD38D4F9}" destId="{3CBBD3AA-667F-4FCB-B8F8-283EBF49A5DC}" srcOrd="0" destOrd="0" presId="urn:microsoft.com/office/officeart/2005/8/layout/pList2"/>
    <dgm:cxn modelId="{2F9EC6F8-0195-4E68-80C6-1963B6CDAA60}" type="presOf" srcId="{D84E6616-181E-4F1D-9221-8A3590C17547}" destId="{8B214FFC-4F3B-4FCA-9A0B-CBBF228577EE}" srcOrd="0" destOrd="0" presId="urn:microsoft.com/office/officeart/2005/8/layout/pList2"/>
    <dgm:cxn modelId="{97FF9A88-E89C-40A2-A6EF-14EA57CBA954}" type="presOf" srcId="{CED77A84-9024-40D4-8BC9-44CA1E1A4B1C}" destId="{EF27A147-A104-4BC3-A3AA-F2BEF1CCDDEC}" srcOrd="0" destOrd="0" presId="urn:microsoft.com/office/officeart/2005/8/layout/pList2"/>
    <dgm:cxn modelId="{F34F7933-9DC5-47E8-A6CB-9D21B0C2C5E2}" srcId="{C9F0E76C-BD46-4548-897D-E554D7B808E7}" destId="{5FC12924-FABA-46BB-9FC5-BB6B74310FBB}" srcOrd="0" destOrd="0" parTransId="{5394FD8C-0B7A-4274-BDFC-BDB5026E1BDD}" sibTransId="{CED77A84-9024-40D4-8BC9-44CA1E1A4B1C}"/>
    <dgm:cxn modelId="{68CFB3BD-491B-4A5A-A9B2-454719A1BADC}" srcId="{C9F0E76C-BD46-4548-897D-E554D7B808E7}" destId="{4067B874-169A-42F1-9D94-793EDDCCFC66}" srcOrd="1" destOrd="0" parTransId="{DB2143D4-3D29-4A9F-9DEC-20E60A959281}" sibTransId="{D84E6616-181E-4F1D-9221-8A3590C17547}"/>
    <dgm:cxn modelId="{43AFD8F7-7189-4E8B-B943-BBDB7DDAC762}" type="presParOf" srcId="{219D3A6B-14EA-41D3-A261-44DF5FF723EC}" destId="{9A8D142D-9286-48F1-B8FB-402EFAEDF8CE}" srcOrd="0" destOrd="0" presId="urn:microsoft.com/office/officeart/2005/8/layout/pList2"/>
    <dgm:cxn modelId="{030DAB1B-74C3-47FD-8338-D34F85D77468}" type="presParOf" srcId="{219D3A6B-14EA-41D3-A261-44DF5FF723EC}" destId="{61F6AF20-6898-40C2-A769-343CFE07BF84}" srcOrd="1" destOrd="0" presId="urn:microsoft.com/office/officeart/2005/8/layout/pList2"/>
    <dgm:cxn modelId="{8AF796B7-44CA-4118-A420-67853CA2311D}" type="presParOf" srcId="{61F6AF20-6898-40C2-A769-343CFE07BF84}" destId="{6AFE0DB6-767C-44BC-B686-5517492A6698}" srcOrd="0" destOrd="0" presId="urn:microsoft.com/office/officeart/2005/8/layout/pList2"/>
    <dgm:cxn modelId="{A9AAACC7-E160-43CA-9CA0-C9F34E7C2779}" type="presParOf" srcId="{6AFE0DB6-767C-44BC-B686-5517492A6698}" destId="{DC5FFE86-8230-4D3F-888A-E4B4130F0E02}" srcOrd="0" destOrd="0" presId="urn:microsoft.com/office/officeart/2005/8/layout/pList2"/>
    <dgm:cxn modelId="{D1B81C41-DCC6-408A-B8CA-0C75134F0398}" type="presParOf" srcId="{6AFE0DB6-767C-44BC-B686-5517492A6698}" destId="{5ADCCB68-2520-4F36-9544-43E3469C91E4}" srcOrd="1" destOrd="0" presId="urn:microsoft.com/office/officeart/2005/8/layout/pList2"/>
    <dgm:cxn modelId="{DCB13CE5-A34D-4566-B2E6-BD64B214E522}" type="presParOf" srcId="{6AFE0DB6-767C-44BC-B686-5517492A6698}" destId="{C8E8EE7D-536C-4B9D-B253-395AE546F4B5}" srcOrd="2" destOrd="0" presId="urn:microsoft.com/office/officeart/2005/8/layout/pList2"/>
    <dgm:cxn modelId="{B1290559-706B-47CF-B461-A1121E9035AD}" type="presParOf" srcId="{61F6AF20-6898-40C2-A769-343CFE07BF84}" destId="{EF27A147-A104-4BC3-A3AA-F2BEF1CCDDEC}" srcOrd="1" destOrd="0" presId="urn:microsoft.com/office/officeart/2005/8/layout/pList2"/>
    <dgm:cxn modelId="{4F8FA049-30BB-4D81-8172-BB0715DE5391}" type="presParOf" srcId="{61F6AF20-6898-40C2-A769-343CFE07BF84}" destId="{6C84F0EA-F5B3-4E3A-B437-AC716324C83A}" srcOrd="2" destOrd="0" presId="urn:microsoft.com/office/officeart/2005/8/layout/pList2"/>
    <dgm:cxn modelId="{DAC04697-F1CF-48DA-B004-065794792450}" type="presParOf" srcId="{6C84F0EA-F5B3-4E3A-B437-AC716324C83A}" destId="{E857E4D1-804C-4E4E-A88D-BFA985DCCEDA}" srcOrd="0" destOrd="0" presId="urn:microsoft.com/office/officeart/2005/8/layout/pList2"/>
    <dgm:cxn modelId="{FB003433-3AB3-4A39-9705-8884CCA1642D}" type="presParOf" srcId="{6C84F0EA-F5B3-4E3A-B437-AC716324C83A}" destId="{8351455A-B336-4B42-AE51-6D1E112E6F8A}" srcOrd="1" destOrd="0" presId="urn:microsoft.com/office/officeart/2005/8/layout/pList2"/>
    <dgm:cxn modelId="{7A5ED9E3-841D-4283-BDB6-F1BF169BCDD2}" type="presParOf" srcId="{6C84F0EA-F5B3-4E3A-B437-AC716324C83A}" destId="{3609273F-9E5D-427B-B507-0B00EB9C79DA}" srcOrd="2" destOrd="0" presId="urn:microsoft.com/office/officeart/2005/8/layout/pList2"/>
    <dgm:cxn modelId="{262E132E-23A0-4508-891F-1D56666DC209}" type="presParOf" srcId="{61F6AF20-6898-40C2-A769-343CFE07BF84}" destId="{8B214FFC-4F3B-4FCA-9A0B-CBBF228577EE}" srcOrd="3" destOrd="0" presId="urn:microsoft.com/office/officeart/2005/8/layout/pList2"/>
    <dgm:cxn modelId="{CFDEE09D-E862-4E4D-87CA-A2F12D091314}" type="presParOf" srcId="{61F6AF20-6898-40C2-A769-343CFE07BF84}" destId="{E0330223-F599-4849-BAFA-14D96E2DDF99}" srcOrd="4" destOrd="0" presId="urn:microsoft.com/office/officeart/2005/8/layout/pList2"/>
    <dgm:cxn modelId="{590E8ADA-3843-4FA6-A98D-817859EDB9FE}" type="presParOf" srcId="{E0330223-F599-4849-BAFA-14D96E2DDF99}" destId="{3CBBD3AA-667F-4FCB-B8F8-283EBF49A5DC}" srcOrd="0" destOrd="0" presId="urn:microsoft.com/office/officeart/2005/8/layout/pList2"/>
    <dgm:cxn modelId="{64077C04-AC01-4E3E-868A-4CFC264AFBB8}" type="presParOf" srcId="{E0330223-F599-4849-BAFA-14D96E2DDF99}" destId="{1CD4B23F-1224-4714-9B2E-1FF4E048467C}" srcOrd="1" destOrd="0" presId="urn:microsoft.com/office/officeart/2005/8/layout/pList2"/>
    <dgm:cxn modelId="{FD83F8AC-15C2-4B14-B52C-7AED20AA3965}" type="presParOf" srcId="{E0330223-F599-4849-BAFA-14D96E2DDF99}" destId="{D6DD8CD5-2AD1-409C-ADB8-CE1FDEA8737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D142D-9286-48F1-B8FB-402EFAEDF8CE}">
      <dsp:nvSpPr>
        <dsp:cNvPr id="0" name=""/>
        <dsp:cNvSpPr/>
      </dsp:nvSpPr>
      <dsp:spPr>
        <a:xfrm>
          <a:off x="0" y="0"/>
          <a:ext cx="6477000" cy="1645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8EE7D-536C-4B9D-B253-395AE546F4B5}">
      <dsp:nvSpPr>
        <dsp:cNvPr id="0" name=""/>
        <dsp:cNvSpPr/>
      </dsp:nvSpPr>
      <dsp:spPr>
        <a:xfrm>
          <a:off x="236411" y="-1"/>
          <a:ext cx="1864122" cy="1645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FE86-8230-4D3F-888A-E4B4130F0E02}">
      <dsp:nvSpPr>
        <dsp:cNvPr id="0" name=""/>
        <dsp:cNvSpPr/>
      </dsp:nvSpPr>
      <dsp:spPr>
        <a:xfrm rot="10800000">
          <a:off x="197690" y="1645921"/>
          <a:ext cx="1941563" cy="201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5087"/>
              </a:solidFill>
            </a:rPr>
            <a:t>People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5087"/>
              </a:solidFill>
            </a:rPr>
            <a:t>(11,495)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5087"/>
              </a:solidFill>
            </a:rPr>
            <a:t>(11 Regions)</a:t>
          </a:r>
          <a:endParaRPr lang="en-US" sz="2000" kern="1200" dirty="0">
            <a:solidFill>
              <a:srgbClr val="005087"/>
            </a:solidFill>
          </a:endParaRPr>
        </a:p>
      </dsp:txBody>
      <dsp:txXfrm rot="10800000">
        <a:off x="257400" y="1645921"/>
        <a:ext cx="1822143" cy="1951970"/>
      </dsp:txXfrm>
    </dsp:sp>
    <dsp:sp modelId="{3609273F-9E5D-427B-B507-0B00EB9C79DA}">
      <dsp:nvSpPr>
        <dsp:cNvPr id="0" name=""/>
        <dsp:cNvSpPr/>
      </dsp:nvSpPr>
      <dsp:spPr>
        <a:xfrm>
          <a:off x="2463514" y="-1"/>
          <a:ext cx="1838326" cy="1645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E4D1-804C-4E4E-A88D-BFA985DCCEDA}">
      <dsp:nvSpPr>
        <dsp:cNvPr id="0" name=""/>
        <dsp:cNvSpPr/>
      </dsp:nvSpPr>
      <dsp:spPr>
        <a:xfrm rot="10800000">
          <a:off x="2388542" y="1645921"/>
          <a:ext cx="1876311" cy="201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5087"/>
              </a:solidFill>
            </a:rPr>
            <a:t>Programs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5087"/>
              </a:solidFill>
            </a:rPr>
            <a:t>(ITS, Fleet, Travel, GSS)</a:t>
          </a:r>
          <a:endParaRPr lang="en-US" sz="2000" kern="1200" dirty="0">
            <a:solidFill>
              <a:srgbClr val="005087"/>
            </a:solidFill>
          </a:endParaRPr>
        </a:p>
      </dsp:txBody>
      <dsp:txXfrm rot="10800000">
        <a:off x="2446245" y="1645921"/>
        <a:ext cx="1760905" cy="1953977"/>
      </dsp:txXfrm>
    </dsp:sp>
    <dsp:sp modelId="{D6DD8CD5-2AD1-409C-ADB8-CE1FDEA87378}">
      <dsp:nvSpPr>
        <dsp:cNvPr id="0" name=""/>
        <dsp:cNvSpPr/>
      </dsp:nvSpPr>
      <dsp:spPr>
        <a:xfrm>
          <a:off x="4480847" y="-1"/>
          <a:ext cx="1996152" cy="1645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BD3AA-667F-4FCB-B8F8-283EBF49A5DC}">
      <dsp:nvSpPr>
        <dsp:cNvPr id="0" name=""/>
        <dsp:cNvSpPr/>
      </dsp:nvSpPr>
      <dsp:spPr>
        <a:xfrm rot="10800000">
          <a:off x="4510897" y="1645921"/>
          <a:ext cx="1916690" cy="201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5087"/>
              </a:solidFill>
            </a:rPr>
            <a:t>Suppliers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5087"/>
              </a:solidFill>
            </a:rPr>
            <a:t>(~20,000)</a:t>
          </a:r>
          <a:endParaRPr lang="en-US" sz="2000" kern="1200" dirty="0">
            <a:solidFill>
              <a:srgbClr val="005087"/>
            </a:solidFill>
          </a:endParaRPr>
        </a:p>
      </dsp:txBody>
      <dsp:txXfrm rot="10800000">
        <a:off x="4569842" y="1645921"/>
        <a:ext cx="1798800" cy="1952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9757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30325" y="698500"/>
            <a:ext cx="43624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6618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3237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9855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40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979757" y="8843645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2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698500"/>
            <a:ext cx="4362450" cy="34909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en-US" sz="1200">
              <a:solidFill>
                <a:schemeClr val="dk1"/>
              </a:solidFill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91666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4F4CB-C378-48BF-8045-9344E1A6D3BF}" type="slidenum">
              <a:rPr lang="en-US"/>
              <a:pPr/>
              <a:t>16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698500"/>
            <a:ext cx="4362450" cy="349091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HiRez4inchGSAStarMark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457200"/>
            <a:ext cx="759523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4419600" y="1031241"/>
            <a:ext cx="4038599" cy="24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</a:p>
        </p:txBody>
      </p:sp>
      <p:pic>
        <p:nvPicPr>
          <p:cNvPr id="16" name="Shape 16" descr="1800 F (Central Office) E street side - by Walt Nicholson.jpg"/>
          <p:cNvPicPr preferRelativeResize="0"/>
          <p:nvPr/>
        </p:nvPicPr>
        <p:blipFill rotWithShape="1">
          <a:blip r:embed="rId3">
            <a:alphaModFix/>
          </a:blip>
          <a:srcRect t="7314" b="12315"/>
          <a:stretch/>
        </p:blipFill>
        <p:spPr>
          <a:xfrm>
            <a:off x="0" y="1828800"/>
            <a:ext cx="91440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92946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158152" y="5927"/>
            <a:ext cx="482769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537286" y="2385062"/>
            <a:ext cx="6241626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346286" y="403862"/>
            <a:ext cx="6241626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92946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92946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06880"/>
            <a:ext cx="4038599" cy="4827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706880"/>
            <a:ext cx="4038599" cy="4827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700694"/>
            <a:ext cx="7772400" cy="1452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3100496"/>
            <a:ext cx="77724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92946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37454"/>
            <a:ext cx="4040187" cy="68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2319867"/>
            <a:ext cx="4040187" cy="4214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8" y="1637454"/>
            <a:ext cx="4041774" cy="68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8" y="2319867"/>
            <a:ext cx="4041774" cy="4214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92946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2" y="291253"/>
            <a:ext cx="3008313" cy="123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91255"/>
            <a:ext cx="5111750" cy="624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2" y="1530775"/>
            <a:ext cx="3008313" cy="5003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5120641"/>
            <a:ext cx="5486399" cy="604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53627"/>
            <a:ext cx="5486399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725162"/>
            <a:ext cx="5486399" cy="858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" name="Shape 11"/>
          <p:cNvSpPr/>
          <p:nvPr/>
        </p:nvSpPr>
        <p:spPr>
          <a:xfrm>
            <a:off x="304800" y="0"/>
            <a:ext cx="9144000" cy="682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" y="1"/>
            <a:ext cx="9140825" cy="73151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ombudsm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70Springboard@gsa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astlane@gsa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maswelcomepackage" TargetMode="External"/><Relationship Id="rId2" Type="http://schemas.openxmlformats.org/officeDocument/2006/relationships/hyperlink" Target="http://www.gsa.gov/schedule70roadma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a.gov/smallbusinessforecast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ombudsman@gs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365876" y="3225801"/>
            <a:ext cx="18473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3657601" y="2259484"/>
            <a:ext cx="5105400" cy="19326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cs typeface="Times New Roman" panose="02020603050405020304" pitchFamily="18" charset="0"/>
              </a:rPr>
              <a:t>Montgomery County 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cs typeface="Times New Roman" panose="02020603050405020304" pitchFamily="18" charset="0"/>
              </a:rPr>
              <a:t>Chamber of </a:t>
            </a:r>
            <a:r>
              <a:rPr lang="en-US" sz="2800" b="1" dirty="0">
                <a:cs typeface="Times New Roman" panose="02020603050405020304" pitchFamily="18" charset="0"/>
              </a:rPr>
              <a:t>Commerce</a:t>
            </a:r>
          </a:p>
          <a:p>
            <a:pPr algn="ctr"/>
            <a:r>
              <a:rPr lang="en-US" sz="2800" b="1" dirty="0" err="1">
                <a:cs typeface="Times New Roman" panose="02020603050405020304" pitchFamily="18" charset="0"/>
              </a:rPr>
              <a:t>GovConNet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Forum</a:t>
            </a:r>
            <a:endParaRPr lang="en-US" sz="2800" b="1" dirty="0"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February 24,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85800" y="6336267"/>
            <a:ext cx="3581399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Office of Acquisition Policy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Millisa L. Gary, Ombudsman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www.gsa.gov/ombudsman</a:t>
            </a: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157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Goal </a:t>
            </a:r>
            <a:r>
              <a:rPr lang="en-US" sz="2200" dirty="0">
                <a:solidFill>
                  <a:srgbClr val="002060"/>
                </a:solidFill>
              </a:rPr>
              <a:t>is to ensure that our agency provides opportunities for suppliers across the board, including small businesses, young businesses, and businesses not familiar with working with the government.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Provides </a:t>
            </a:r>
            <a:r>
              <a:rPr lang="en-US" sz="2200" dirty="0">
                <a:solidFill>
                  <a:srgbClr val="002060"/>
                </a:solidFill>
              </a:rPr>
              <a:t>access to the best goods and services for agencies and allow businesses to benefit from working with the government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200" dirty="0" smtClean="0">
                <a:solidFill>
                  <a:srgbClr val="002060"/>
                </a:solidFill>
              </a:rPr>
              <a:t>Fosters: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Reduced burdens and delays on vendors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Well </a:t>
            </a:r>
            <a:r>
              <a:rPr lang="en-US" sz="2200" dirty="0">
                <a:solidFill>
                  <a:srgbClr val="002060"/>
                </a:solidFill>
              </a:rPr>
              <a:t>designed tech </a:t>
            </a:r>
            <a:r>
              <a:rPr lang="en-US" sz="2200" dirty="0" smtClean="0">
                <a:solidFill>
                  <a:srgbClr val="002060"/>
                </a:solidFill>
              </a:rPr>
              <a:t>interfaces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Tools and support for small businesses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Clearer understanding of the acquisition process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59747"/>
          </a:xfrm>
        </p:spPr>
        <p:txBody>
          <a:bodyPr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New Program Initiatives (MIE)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67774"/>
          </a:xfrm>
        </p:spPr>
        <p:txBody>
          <a:bodyPr/>
          <a:lstStyle/>
          <a:p>
            <a:r>
              <a:rPr lang="en-US" sz="2400" u="sng" dirty="0">
                <a:solidFill>
                  <a:srgbClr val="C00000"/>
                </a:solidFill>
              </a:rPr>
              <a:t>Schedule 70 Startup </a:t>
            </a:r>
            <a:r>
              <a:rPr lang="en-US" sz="2400" u="sng" dirty="0" smtClean="0">
                <a:solidFill>
                  <a:srgbClr val="C00000"/>
                </a:solidFill>
              </a:rPr>
              <a:t>Springboard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endParaRPr lang="en-US" sz="24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Offers an alternative the </a:t>
            </a:r>
            <a:r>
              <a:rPr lang="en-US" sz="2400" dirty="0">
                <a:solidFill>
                  <a:srgbClr val="002060"/>
                </a:solidFill>
              </a:rPr>
              <a:t>2 year </a:t>
            </a:r>
            <a:r>
              <a:rPr lang="en-US" sz="2400" dirty="0" smtClean="0">
                <a:solidFill>
                  <a:srgbClr val="002060"/>
                </a:solidFill>
              </a:rPr>
              <a:t>corporate/professional </a:t>
            </a:r>
            <a:r>
              <a:rPr lang="en-US" sz="2400" dirty="0">
                <a:solidFill>
                  <a:srgbClr val="002060"/>
                </a:solidFill>
              </a:rPr>
              <a:t>experience requirement for highly qualified </a:t>
            </a:r>
            <a:r>
              <a:rPr lang="en-US" sz="2400" dirty="0" smtClean="0">
                <a:solidFill>
                  <a:srgbClr val="002060"/>
                </a:solidFill>
              </a:rPr>
              <a:t>businesses offering innovative technologies.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L</a:t>
            </a:r>
            <a:r>
              <a:rPr lang="en-US" sz="2400" dirty="0" smtClean="0">
                <a:solidFill>
                  <a:srgbClr val="002060"/>
                </a:solidFill>
              </a:rPr>
              <a:t>owers </a:t>
            </a:r>
            <a:r>
              <a:rPr lang="en-US" sz="2400" dirty="0">
                <a:solidFill>
                  <a:srgbClr val="002060"/>
                </a:solidFill>
              </a:rPr>
              <a:t>unnecessary </a:t>
            </a:r>
            <a:r>
              <a:rPr lang="en-US" sz="2400" dirty="0" smtClean="0">
                <a:solidFill>
                  <a:srgbClr val="002060"/>
                </a:solidFill>
              </a:rPr>
              <a:t>barriers and promotes </a:t>
            </a:r>
            <a:r>
              <a:rPr lang="en-US" sz="2400" dirty="0">
                <a:solidFill>
                  <a:srgbClr val="002060"/>
                </a:solidFill>
              </a:rPr>
              <a:t>economic growth </a:t>
            </a:r>
            <a:r>
              <a:rPr lang="en-US" sz="2400" dirty="0" smtClean="0">
                <a:solidFill>
                  <a:srgbClr val="002060"/>
                </a:solidFill>
              </a:rPr>
              <a:t>across the nation.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Specific to </a:t>
            </a:r>
            <a:r>
              <a:rPr lang="en-US" sz="2400" dirty="0">
                <a:solidFill>
                  <a:srgbClr val="002060"/>
                </a:solidFill>
              </a:rPr>
              <a:t>IT Schedule </a:t>
            </a:r>
            <a:r>
              <a:rPr lang="en-US" sz="2400" dirty="0" smtClean="0">
                <a:solidFill>
                  <a:srgbClr val="002060"/>
                </a:solidFill>
              </a:rPr>
              <a:t>70, </a:t>
            </a:r>
            <a:r>
              <a:rPr lang="en-US" sz="2400" dirty="0">
                <a:solidFill>
                  <a:srgbClr val="002060"/>
                </a:solidFill>
              </a:rPr>
              <a:t>and will not immediately impact the 2 year corporate experience requirement on other Multiple Award Schedules (MAS</a:t>
            </a:r>
            <a:r>
              <a:rPr lang="en-US" sz="2400" dirty="0" smtClean="0">
                <a:solidFill>
                  <a:srgbClr val="002060"/>
                </a:solidFill>
              </a:rPr>
              <a:t>).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Contact: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S70Springboard@gsa.gov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359747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087"/>
                </a:solidFill>
                <a:latin typeface="Arial" charset="0"/>
                <a:ea typeface="ＭＳ Ｐゴシック" pitchFamily="92" charset="-128"/>
              </a:defRPr>
            </a:lvl9pPr>
          </a:lstStyle>
          <a:p>
            <a:pPr algn="ctr" eaLnBrk="1" hangingPunct="1"/>
            <a:r>
              <a:rPr lang="en-US" sz="3600" u="sng" kern="0" smtClean="0">
                <a:solidFill>
                  <a:srgbClr val="002060"/>
                </a:solidFill>
              </a:rPr>
              <a:t>MIE Programs (con’t.)</a:t>
            </a:r>
            <a:r>
              <a:rPr lang="en-US" sz="3600" kern="0" smtClean="0"/>
              <a:t/>
            </a:r>
            <a:br>
              <a:rPr lang="en-US" sz="3600" kern="0" smtClean="0"/>
            </a:br>
            <a:endParaRPr lang="en-US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59747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MIE </a:t>
            </a:r>
            <a:r>
              <a:rPr lang="en-US" sz="3600" u="sng" dirty="0" smtClean="0">
                <a:solidFill>
                  <a:srgbClr val="002060"/>
                </a:solidFill>
              </a:rPr>
              <a:t>Programs (</a:t>
            </a:r>
            <a:r>
              <a:rPr lang="en-US" sz="3600" u="sng" dirty="0" err="1" smtClean="0">
                <a:solidFill>
                  <a:srgbClr val="002060"/>
                </a:solidFill>
              </a:rPr>
              <a:t>con’t</a:t>
            </a:r>
            <a:r>
              <a:rPr lang="en-US" sz="3600" u="sng" dirty="0" smtClean="0">
                <a:solidFill>
                  <a:srgbClr val="002060"/>
                </a:solidFill>
              </a:rPr>
              <a:t>.)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1574"/>
          </a:xfrm>
        </p:spPr>
        <p:txBody>
          <a:bodyPr/>
          <a:lstStyle/>
          <a:p>
            <a:r>
              <a:rPr lang="en-US" sz="2400" u="sng" dirty="0" err="1" smtClean="0">
                <a:solidFill>
                  <a:srgbClr val="C00000"/>
                </a:solidFill>
              </a:rPr>
              <a:t>FASt</a:t>
            </a: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r>
              <a:rPr lang="en-US" sz="2400" u="sng" dirty="0">
                <a:solidFill>
                  <a:srgbClr val="C00000"/>
                </a:solidFill>
              </a:rPr>
              <a:t>Lane 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ocused </a:t>
            </a:r>
            <a:r>
              <a:rPr lang="en-US" sz="2400" dirty="0">
                <a:solidFill>
                  <a:srgbClr val="002060"/>
                </a:solidFill>
              </a:rPr>
              <a:t>on awarding offers in 30-45 days rather than 110 days (for </a:t>
            </a:r>
            <a:r>
              <a:rPr lang="en-US" sz="2400" dirty="0" err="1">
                <a:solidFill>
                  <a:srgbClr val="002060"/>
                </a:solidFill>
              </a:rPr>
              <a:t>eOffers</a:t>
            </a:r>
            <a:r>
              <a:rPr lang="en-US" sz="2400" dirty="0">
                <a:solidFill>
                  <a:srgbClr val="002060"/>
                </a:solidFill>
              </a:rPr>
              <a:t>), and awarding contract </a:t>
            </a:r>
            <a:r>
              <a:rPr lang="en-US" sz="2400" dirty="0" smtClean="0">
                <a:solidFill>
                  <a:srgbClr val="002060"/>
                </a:solidFill>
              </a:rPr>
              <a:t>modifications in </a:t>
            </a:r>
            <a:r>
              <a:rPr lang="en-US" sz="2400" dirty="0">
                <a:solidFill>
                  <a:srgbClr val="002060"/>
                </a:solidFill>
              </a:rPr>
              <a:t>1-2 business days rather 16 days (for </a:t>
            </a:r>
            <a:r>
              <a:rPr lang="en-US" sz="2400" dirty="0" err="1">
                <a:solidFill>
                  <a:srgbClr val="002060"/>
                </a:solidFill>
              </a:rPr>
              <a:t>eMods</a:t>
            </a:r>
            <a:r>
              <a:rPr lang="en-US" sz="2400" dirty="0">
                <a:solidFill>
                  <a:srgbClr val="002060"/>
                </a:solidFill>
              </a:rPr>
              <a:t>).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Specific to IT Schedule 70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Ensures delivery of products and services to federal agencies at the speed of innovation, addressing the rapid pace and growth of the government’s technology needs.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Contact: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fastlane@gsa.gov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59747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MIE </a:t>
            </a:r>
            <a:r>
              <a:rPr lang="en-US" sz="3600" u="sng" dirty="0" smtClean="0">
                <a:solidFill>
                  <a:srgbClr val="002060"/>
                </a:solidFill>
              </a:rPr>
              <a:t>Programs (</a:t>
            </a:r>
            <a:r>
              <a:rPr lang="en-US" sz="3600" u="sng" dirty="0" err="1" smtClean="0">
                <a:solidFill>
                  <a:srgbClr val="002060"/>
                </a:solidFill>
              </a:rPr>
              <a:t>con’t</a:t>
            </a:r>
            <a:r>
              <a:rPr lang="en-US" sz="3600" u="sng" dirty="0" smtClean="0">
                <a:solidFill>
                  <a:srgbClr val="002060"/>
                </a:solidFill>
              </a:rPr>
              <a:t>.)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9637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u="sng" dirty="0" err="1" smtClean="0">
                <a:solidFill>
                  <a:srgbClr val="C00000"/>
                </a:solidFill>
              </a:rPr>
              <a:t>FASt</a:t>
            </a: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r>
              <a:rPr lang="en-US" sz="2400" u="sng" dirty="0">
                <a:solidFill>
                  <a:srgbClr val="C00000"/>
                </a:solidFill>
              </a:rPr>
              <a:t>Lane </a:t>
            </a:r>
            <a:r>
              <a:rPr lang="en-US" sz="2400" u="sng" dirty="0" smtClean="0">
                <a:solidFill>
                  <a:srgbClr val="C00000"/>
                </a:solidFill>
              </a:rPr>
              <a:t>Stats (FY16-FY17 YTD)</a:t>
            </a:r>
          </a:p>
          <a:p>
            <a:pPr marL="0" indent="0" algn="ctr">
              <a:buNone/>
            </a:pPr>
            <a:endParaRPr lang="en-US" sz="2400" u="sng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70884"/>
              </p:ext>
            </p:extLst>
          </p:nvPr>
        </p:nvGraphicFramePr>
        <p:xfrm>
          <a:off x="457200" y="2209799"/>
          <a:ext cx="82296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3956050"/>
                <a:gridCol w="158750"/>
              </a:tblGrid>
              <a:tr h="491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FAStLane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Measure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83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Number of companies awarded through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FAStLane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139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companies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64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Average offer cycle time to award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days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45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Number of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FAStLane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modifications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3,162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66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Modification cycle time for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FAStLane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2 days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83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Socio-economic status of awardees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131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awards out of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139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for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FASt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Lane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94%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small business)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67173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MIE Programs (</a:t>
            </a:r>
            <a:r>
              <a:rPr lang="en-US" sz="3600" u="sng" dirty="0" err="1">
                <a:solidFill>
                  <a:srgbClr val="002060"/>
                </a:solidFill>
              </a:rPr>
              <a:t>con’t</a:t>
            </a:r>
            <a:r>
              <a:rPr lang="en-US" sz="3600" u="sng" dirty="0">
                <a:solidFill>
                  <a:srgbClr val="002060"/>
                </a:solidFill>
              </a:rPr>
              <a:t>.)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48774"/>
          </a:xfrm>
        </p:spPr>
        <p:txBody>
          <a:bodyPr/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u="sng" dirty="0" smtClean="0">
                <a:solidFill>
                  <a:srgbClr val="C00000"/>
                </a:solidFill>
              </a:rPr>
              <a:t>Schedule </a:t>
            </a:r>
            <a:r>
              <a:rPr lang="en-US" sz="2400" u="sng" dirty="0">
                <a:solidFill>
                  <a:srgbClr val="C00000"/>
                </a:solidFill>
              </a:rPr>
              <a:t>70 Plain Language Road Map 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New site that provides a clear and concise path to navigate the IT Schedule 70 offer process.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Better understanding of the requirements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Quicker proposal responses from industry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hlinkClick r:id="rId2"/>
              </a:rPr>
              <a:t>www.gsa.gov/schedule70roadmap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en-US" sz="2400" u="sng" dirty="0">
                <a:solidFill>
                  <a:srgbClr val="C00000"/>
                </a:solidFill>
              </a:rPr>
              <a:t>MAS Welcome </a:t>
            </a:r>
            <a:r>
              <a:rPr lang="en-US" sz="2400" u="sng" dirty="0" smtClean="0">
                <a:solidFill>
                  <a:srgbClr val="C00000"/>
                </a:solidFill>
              </a:rPr>
              <a:t>Package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Standardized platform for new </a:t>
            </a:r>
            <a:r>
              <a:rPr lang="en-US" sz="2400" dirty="0">
                <a:solidFill>
                  <a:srgbClr val="002060"/>
                </a:solidFill>
              </a:rPr>
              <a:t>MAS </a:t>
            </a:r>
            <a:r>
              <a:rPr lang="en-US" sz="2400" dirty="0" smtClean="0">
                <a:solidFill>
                  <a:srgbClr val="002060"/>
                </a:solidFill>
              </a:rPr>
              <a:t>vendors.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Eliminates </a:t>
            </a:r>
            <a:r>
              <a:rPr lang="en-US" sz="2400" dirty="0">
                <a:solidFill>
                  <a:srgbClr val="002060"/>
                </a:solidFill>
              </a:rPr>
              <a:t>inconsistency of </a:t>
            </a:r>
            <a:r>
              <a:rPr lang="en-US" sz="2400" dirty="0" smtClean="0">
                <a:solidFill>
                  <a:srgbClr val="002060"/>
                </a:solidFill>
              </a:rPr>
              <a:t>messaging 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Provides up-to-date guidance by center/category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Eliminates </a:t>
            </a:r>
            <a:r>
              <a:rPr lang="en-US" sz="2400" dirty="0">
                <a:solidFill>
                  <a:srgbClr val="002060"/>
                </a:solidFill>
              </a:rPr>
              <a:t>manual issuance of the welcome </a:t>
            </a:r>
            <a:r>
              <a:rPr lang="en-US" sz="2400" dirty="0" smtClean="0">
                <a:solidFill>
                  <a:srgbClr val="002060"/>
                </a:solidFill>
              </a:rPr>
              <a:t>package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hlinkClick r:id="rId3"/>
              </a:rPr>
              <a:t>www.gsa.gov/maswelcomepackage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2974"/>
          </a:xfrm>
        </p:spPr>
        <p:txBody>
          <a:bodyPr/>
          <a:lstStyle/>
          <a:p>
            <a:pPr lvl="0"/>
            <a:r>
              <a:rPr lang="en-US" sz="2400" u="sng" dirty="0">
                <a:solidFill>
                  <a:srgbClr val="C00000"/>
                </a:solidFill>
              </a:rPr>
              <a:t>OSBU Forecasting Tool 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lvl="0"/>
            <a:endParaRPr lang="en-US" sz="2400" u="sng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New website that provides small businesses with forecasting opportunities and the ability to search by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Location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Business type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Dollar value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hlinkClick r:id="rId2"/>
              </a:rPr>
              <a:t>www.gsa.gov/smallbusinessforecasting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59747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MIE </a:t>
            </a:r>
            <a:r>
              <a:rPr lang="en-US" sz="3600" u="sng" dirty="0" smtClean="0">
                <a:solidFill>
                  <a:srgbClr val="002060"/>
                </a:solidFill>
              </a:rPr>
              <a:t>Programs (</a:t>
            </a:r>
            <a:r>
              <a:rPr lang="en-US" sz="3600" u="sng" dirty="0" err="1" smtClean="0">
                <a:solidFill>
                  <a:srgbClr val="002060"/>
                </a:solidFill>
              </a:rPr>
              <a:t>con’t</a:t>
            </a:r>
            <a:r>
              <a:rPr lang="en-US" sz="3600" u="sng" dirty="0" smtClean="0">
                <a:solidFill>
                  <a:srgbClr val="002060"/>
                </a:solidFill>
              </a:rPr>
              <a:t>.)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6" y="381001"/>
            <a:ext cx="7769225" cy="6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sz="3600" u="sng" dirty="0" smtClean="0">
                <a:solidFill>
                  <a:srgbClr val="002060"/>
                </a:solidFill>
              </a:rPr>
              <a:t>Questions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4213" y="1295402"/>
            <a:ext cx="7772400" cy="504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lvl="0"/>
            <a:endParaRPr lang="en-US" sz="1400" dirty="0" smtClean="0"/>
          </a:p>
          <a:p>
            <a:pPr lvl="0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90" y="1962150"/>
            <a:ext cx="4101948" cy="2903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76876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Millisa L. Gary/Ombudsman</a:t>
            </a:r>
          </a:p>
          <a:p>
            <a:r>
              <a:rPr lang="en-US" sz="2000" dirty="0" smtClean="0">
                <a:hlinkClick r:id="rId4"/>
              </a:rPr>
              <a:t>gsaombudsman@gsa.gov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7" descr="HiRez4inchGSAStarMark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04800"/>
            <a:ext cx="77453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8610600" cy="113114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Overview of the </a:t>
            </a:r>
            <a:r>
              <a:rPr lang="en-US" b="1" dirty="0" smtClean="0">
                <a:solidFill>
                  <a:srgbClr val="002060"/>
                </a:solidFill>
              </a:rPr>
              <a:t>GSA Office of the Procurement </a:t>
            </a:r>
            <a:r>
              <a:rPr lang="en-US" b="1" dirty="0">
                <a:solidFill>
                  <a:srgbClr val="002060"/>
                </a:solidFill>
              </a:rPr>
              <a:t>Ombudsman </a:t>
            </a:r>
            <a:r>
              <a:rPr lang="en-US" b="1" dirty="0" smtClean="0">
                <a:solidFill>
                  <a:srgbClr val="002060"/>
                </a:solidFill>
              </a:rPr>
              <a:t>(OPO) </a:t>
            </a:r>
            <a:r>
              <a:rPr lang="en-US" b="1" dirty="0">
                <a:solidFill>
                  <a:srgbClr val="002060"/>
                </a:solidFill>
              </a:rPr>
              <a:t>and GSA’s New </a:t>
            </a:r>
            <a:r>
              <a:rPr lang="en-US" b="1" dirty="0" smtClean="0">
                <a:solidFill>
                  <a:srgbClr val="002060"/>
                </a:solidFill>
              </a:rPr>
              <a:t>Programs and Initiatives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pic>
        <p:nvPicPr>
          <p:cNvPr id="5" name="Picture 4" descr="HiRez4inchGSAStarMark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09801"/>
            <a:ext cx="33288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GSA Mission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157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“To </a:t>
            </a:r>
            <a:r>
              <a:rPr lang="en-US" b="1" i="1" dirty="0">
                <a:solidFill>
                  <a:srgbClr val="002060"/>
                </a:solidFill>
              </a:rPr>
              <a:t>deliver the best value in real estate, acquisition, and technology services to </a:t>
            </a:r>
            <a:r>
              <a:rPr lang="en-US" b="1" i="1" dirty="0" smtClean="0">
                <a:solidFill>
                  <a:srgbClr val="002060"/>
                </a:solidFill>
              </a:rPr>
              <a:t>government </a:t>
            </a:r>
            <a:r>
              <a:rPr lang="en-US" b="1" i="1" dirty="0">
                <a:solidFill>
                  <a:srgbClr val="002060"/>
                </a:solidFill>
              </a:rPr>
              <a:t>and the American people</a:t>
            </a:r>
            <a:r>
              <a:rPr lang="en-US" b="1" i="1" dirty="0" smtClean="0">
                <a:solidFill>
                  <a:srgbClr val="002060"/>
                </a:solidFill>
              </a:rPr>
              <a:t>.”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675736"/>
              </p:ext>
            </p:extLst>
          </p:nvPr>
        </p:nvGraphicFramePr>
        <p:xfrm>
          <a:off x="1295400" y="2590800"/>
          <a:ext cx="6477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926254"/>
          </a:xfrm>
        </p:spPr>
        <p:txBody>
          <a:bodyPr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Partnerships Matter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629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200" dirty="0"/>
              <a:t>GSA’s partnerships with the vendor community are key to its success as an acquisition organization.  GSA must demonstrate that it offers the gold standard in terms of customer service and value. </a:t>
            </a:r>
            <a:endParaRPr lang="en-US" altLang="en-US" sz="2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/>
              <a:t>Partnerships </a:t>
            </a:r>
            <a:r>
              <a:rPr lang="en-US" altLang="en-US" sz="2200" dirty="0" smtClean="0"/>
              <a:t>provide: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/>
              <a:t>Assistance with shaping requirements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/>
              <a:t>Innovation to marketplace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/>
              <a:t>Competition and better pricing for customer agencies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/>
              <a:t>Stable supplier base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/>
              <a:t>The GSA Office of the Procurement Ombudsman was established to foster healthy and productive relationships between GSA and its industry partners.</a:t>
            </a:r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27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6" y="228600"/>
            <a:ext cx="7769225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sz="3600" u="sng" dirty="0" smtClean="0">
                <a:solidFill>
                  <a:srgbClr val="002060"/>
                </a:solidFill>
              </a:rPr>
              <a:t>GSA Ombudsman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1600200"/>
            <a:ext cx="7772400" cy="473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sz="28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083427" y="70188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9" y="1566940"/>
            <a:ext cx="6215017" cy="4006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6102105"/>
            <a:ext cx="5439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Independent. Neutral. Confident </a:t>
            </a:r>
          </a:p>
        </p:txBody>
      </p:sp>
    </p:spTree>
    <p:extLst>
      <p:ext uri="{BB962C8B-B14F-4D97-AF65-F5344CB8AC3E}">
        <p14:creationId xmlns:p14="http://schemas.microsoft.com/office/powerpoint/2010/main" val="4392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78713" cy="92625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OPO Background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4988" cy="5186680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/>
              <a:t>February 2014, by authority of the GSA Administrator and SPE.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/>
              <a:t>Designed around a comprehensive strategy to:</a:t>
            </a:r>
          </a:p>
          <a:p>
            <a:pPr>
              <a:defRPr/>
            </a:pPr>
            <a:r>
              <a:rPr lang="en-US" altLang="en-US" sz="1900" dirty="0" smtClean="0"/>
              <a:t>Improve vendor relationships </a:t>
            </a:r>
          </a:p>
          <a:p>
            <a:pPr>
              <a:defRPr/>
            </a:pPr>
            <a:r>
              <a:rPr lang="en-US" altLang="en-US" sz="1900" dirty="0" smtClean="0"/>
              <a:t>Provide an informal forum for vendors and associations to voice concerns/barriers to GSA acquisition programs, processes and “fair opportunity” practices </a:t>
            </a:r>
          </a:p>
          <a:p>
            <a:pPr>
              <a:defRPr/>
            </a:pPr>
            <a:r>
              <a:rPr lang="en-US" altLang="en-US" sz="1900" dirty="0" smtClean="0"/>
              <a:t>Intercede early in process to de-conflict issues</a:t>
            </a:r>
          </a:p>
          <a:p>
            <a:pPr>
              <a:defRPr/>
            </a:pPr>
            <a:r>
              <a:rPr lang="en-US" altLang="en-US" sz="1900" dirty="0" smtClean="0"/>
              <a:t>Collaborate on industry feedback processes to identify and access:</a:t>
            </a:r>
          </a:p>
          <a:p>
            <a:pPr lvl="1">
              <a:defRPr/>
            </a:pPr>
            <a:r>
              <a:rPr lang="en-US" altLang="en-US" sz="1900" dirty="0"/>
              <a:t>Marketplace trends</a:t>
            </a:r>
          </a:p>
          <a:p>
            <a:pPr lvl="1">
              <a:defRPr/>
            </a:pPr>
            <a:r>
              <a:rPr lang="en-US" altLang="en-US" sz="1900" dirty="0"/>
              <a:t>Training needs</a:t>
            </a:r>
          </a:p>
          <a:p>
            <a:pPr lvl="1">
              <a:defRPr/>
            </a:pPr>
            <a:r>
              <a:rPr lang="en-US" altLang="en-US" sz="1900" dirty="0"/>
              <a:t>Process improvement recommendations</a:t>
            </a:r>
          </a:p>
          <a:p>
            <a:pPr>
              <a:defRPr/>
            </a:pPr>
            <a:r>
              <a:rPr lang="en-US" altLang="en-US" sz="1900" dirty="0" smtClean="0"/>
              <a:t>Foster transparency and open dialogue</a:t>
            </a:r>
          </a:p>
          <a:p>
            <a:pPr>
              <a:defRPr/>
            </a:pPr>
            <a:r>
              <a:rPr lang="en-US" altLang="en-US" sz="1900" dirty="0" smtClean="0"/>
              <a:t>Conduit for promoting best practices, improving programs and policies as part of the overall federal contracting mission.</a:t>
            </a:r>
          </a:p>
          <a:p>
            <a:pPr lvl="1">
              <a:defRPr/>
            </a:pPr>
            <a:endParaRPr lang="en-US" alt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6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69225" cy="5689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OPO Mission and Vision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4988" cy="455168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Mission:</a:t>
            </a:r>
            <a:r>
              <a:rPr lang="en-US" sz="1800" dirty="0" smtClean="0"/>
              <a:t>  </a:t>
            </a:r>
            <a:r>
              <a:rPr lang="en-US" altLang="en-US" sz="1800" i="1" dirty="0" smtClean="0"/>
              <a:t>Provide an informal forum or vendors and industry associations who do business with GSA to voice their concerns with GSA’s acquisition programs and practices, and improve the overall acquisition environment.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000" i="1" dirty="0" smtClean="0"/>
          </a:p>
          <a:p>
            <a:pPr>
              <a:defRPr/>
            </a:pPr>
            <a:r>
              <a:rPr lang="en-US" altLang="en-US" sz="1800" b="1" dirty="0" smtClean="0"/>
              <a:t>Vision:</a:t>
            </a:r>
            <a:r>
              <a:rPr lang="en-US" altLang="en-US" sz="1800" i="1" dirty="0" smtClean="0"/>
              <a:t>  To be the conduit for fostering frank and open dialogue between GSA and industry that encourages competition and innovation, fosters transparency, and ensures a stable supplier base.</a:t>
            </a:r>
          </a:p>
          <a:p>
            <a:pPr>
              <a:defRPr/>
            </a:pPr>
            <a:endParaRPr lang="en-US" altLang="en-US" sz="1000" i="1" dirty="0" smtClean="0"/>
          </a:p>
          <a:p>
            <a:pPr>
              <a:defRPr/>
            </a:pPr>
            <a:r>
              <a:rPr lang="en-US" altLang="en-US" sz="1800" b="1" dirty="0" smtClean="0"/>
              <a:t>Core Focus/Priorities</a:t>
            </a:r>
          </a:p>
          <a:p>
            <a:pPr lvl="1">
              <a:defRPr/>
            </a:pPr>
            <a:r>
              <a:rPr lang="en-US" altLang="en-US" sz="1800" dirty="0" smtClean="0"/>
              <a:t>Issue resolution/management</a:t>
            </a:r>
          </a:p>
          <a:p>
            <a:pPr lvl="1">
              <a:defRPr/>
            </a:pPr>
            <a:r>
              <a:rPr lang="en-US" altLang="en-US" sz="1800" dirty="0" smtClean="0"/>
              <a:t>Training (key to reducing # of protests and ensuring open and transparent contract debriefings).</a:t>
            </a:r>
          </a:p>
          <a:p>
            <a:pPr lvl="1">
              <a:defRPr/>
            </a:pPr>
            <a:r>
              <a:rPr lang="en-US" altLang="en-US" sz="1800" dirty="0" smtClean="0"/>
              <a:t>Outreach</a:t>
            </a:r>
          </a:p>
          <a:p>
            <a:pPr marL="522287" lvl="1" indent="0">
              <a:buFont typeface="Wingdings" pitchFamily="2" charset="2"/>
              <a:buNone/>
              <a:defRPr/>
            </a:pPr>
            <a:endParaRPr lang="en-US" altLang="en-US" sz="1000" dirty="0" smtClean="0"/>
          </a:p>
          <a:p>
            <a:pPr>
              <a:defRPr/>
            </a:pPr>
            <a:r>
              <a:rPr lang="en-US" sz="1800" b="1" dirty="0" smtClean="0"/>
              <a:t>Standards of Practice</a:t>
            </a:r>
            <a:r>
              <a:rPr lang="en-US" sz="1800" dirty="0" smtClean="0"/>
              <a:t>: Independence, Neutrality and Confidentiality </a:t>
            </a:r>
          </a:p>
          <a:p>
            <a:pPr marL="636587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None/>
              <a:defRPr/>
            </a:pPr>
            <a:endParaRPr lang="en-US" alt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00CC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9512" cy="71628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Value Add Proposition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4988" cy="479552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Agency resource for assistance with navigating the federal marketplace</a:t>
            </a:r>
          </a:p>
          <a:p>
            <a:pPr lvl="1">
              <a:defRPr/>
            </a:pPr>
            <a:r>
              <a:rPr lang="en-US" sz="2200" dirty="0" smtClean="0"/>
              <a:t>Information source for stakeholders</a:t>
            </a:r>
          </a:p>
          <a:p>
            <a:pPr lvl="1">
              <a:defRPr/>
            </a:pPr>
            <a:r>
              <a:rPr lang="en-US" sz="2200" dirty="0" smtClean="0"/>
              <a:t>Neutral and independent forum </a:t>
            </a:r>
            <a:r>
              <a:rPr lang="en-US" sz="2200" dirty="0"/>
              <a:t>for </a:t>
            </a:r>
            <a:r>
              <a:rPr lang="en-US" sz="2200" dirty="0" smtClean="0"/>
              <a:t>receipt/review of inquiries</a:t>
            </a:r>
          </a:p>
          <a:p>
            <a:pPr lvl="1">
              <a:defRPr/>
            </a:pPr>
            <a:r>
              <a:rPr lang="en-US" sz="2200" dirty="0" smtClean="0"/>
              <a:t>Single dedicated voice for vendors</a:t>
            </a:r>
          </a:p>
          <a:p>
            <a:pPr lvl="1">
              <a:defRPr/>
            </a:pPr>
            <a:r>
              <a:rPr lang="en-US" sz="2200" dirty="0" smtClean="0"/>
              <a:t>Stakeholder Engagement Training </a:t>
            </a:r>
          </a:p>
          <a:p>
            <a:pPr marL="522287" lvl="1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200" dirty="0" smtClean="0"/>
              <a:t>Conduit for centralized vendor resolution/management process</a:t>
            </a:r>
          </a:p>
          <a:p>
            <a:pPr>
              <a:defRPr/>
            </a:pPr>
            <a:r>
              <a:rPr lang="en-US" sz="2200" dirty="0" smtClean="0"/>
              <a:t>Elevation and attention to thematic </a:t>
            </a:r>
            <a:r>
              <a:rPr lang="en-US" sz="2200" dirty="0"/>
              <a:t>and systemic </a:t>
            </a:r>
            <a:r>
              <a:rPr lang="en-US" sz="2200" dirty="0" smtClean="0"/>
              <a:t>issues</a:t>
            </a:r>
          </a:p>
          <a:p>
            <a:pPr>
              <a:defRPr/>
            </a:pPr>
            <a:r>
              <a:rPr lang="en-US" sz="2200" dirty="0" smtClean="0"/>
              <a:t>Resource </a:t>
            </a:r>
            <a:r>
              <a:rPr lang="en-US" sz="2200" dirty="0"/>
              <a:t>for collecting </a:t>
            </a:r>
            <a:r>
              <a:rPr lang="en-US" sz="2200" dirty="0" smtClean="0"/>
              <a:t>and informing vendor </a:t>
            </a:r>
            <a:r>
              <a:rPr lang="en-US" sz="2200" dirty="0"/>
              <a:t>recommendations on process improvements</a:t>
            </a:r>
          </a:p>
          <a:p>
            <a:pPr>
              <a:defRPr/>
            </a:pPr>
            <a:r>
              <a:rPr lang="en-US" sz="2200" dirty="0" smtClean="0"/>
              <a:t>Centralized source for stakeholder engagement practices</a:t>
            </a: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684216" y="457200"/>
            <a:ext cx="7769100" cy="53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u="sng" dirty="0" smtClean="0">
                <a:solidFill>
                  <a:srgbClr val="002060"/>
                </a:solidFill>
              </a:rPr>
              <a:t>OPO FY17 </a:t>
            </a:r>
            <a:r>
              <a:rPr lang="en-US" sz="3600" u="sng" dirty="0">
                <a:solidFill>
                  <a:srgbClr val="002060"/>
                </a:solidFill>
              </a:rPr>
              <a:t>Key Program Initiatives</a:t>
            </a:r>
            <a:r>
              <a:rPr lang="en-US" sz="2800" u="sng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1" name="Shape 91"/>
          <p:cNvSpPr/>
          <p:nvPr/>
        </p:nvSpPr>
        <p:spPr>
          <a:xfrm>
            <a:off x="684212" y="1219200"/>
            <a:ext cx="7772400" cy="511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Promote OPO and industry engagement practices/activities: 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AutoNum type="alphaLcPeriod"/>
            </a:pPr>
            <a:r>
              <a:rPr lang="en-US" sz="2000" dirty="0">
                <a:solidFill>
                  <a:schemeClr val="dk1"/>
                </a:solidFill>
              </a:rPr>
              <a:t>Conduct at least two OPO webinars on topics such as Debriefings, Post Award Discussions, Buy American Act.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AutoNum type="alphaLcPeriod"/>
            </a:pPr>
            <a:r>
              <a:rPr lang="en-US" sz="2000" dirty="0">
                <a:solidFill>
                  <a:schemeClr val="dk1"/>
                </a:solidFill>
              </a:rPr>
              <a:t>Hold at least two Reverse Industry Day training sessions.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AutoNum type="alphaLcPeriod"/>
            </a:pPr>
            <a:r>
              <a:rPr lang="en-US" sz="2000" dirty="0">
                <a:solidFill>
                  <a:schemeClr val="dk1"/>
                </a:solidFill>
              </a:rPr>
              <a:t>Conduct at least five OPO program briefings with acquisition professionals across GSA.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AutoNum type="alphaLcPeriod"/>
            </a:pPr>
            <a:r>
              <a:rPr lang="en-US" sz="2000" dirty="0">
                <a:solidFill>
                  <a:schemeClr val="dk1"/>
                </a:solidFill>
              </a:rPr>
              <a:t>Execute Industry Communications Plan/Guide solidifying strategies and tips for industry engagement.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Host three Industry Roundtable sessions to discuss concerns with GSA acquisition programs and practices, and recommendations for improvement. 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Implement electronic intake of inquiries/complaints</a:t>
            </a:r>
            <a:r>
              <a:rPr lang="en-US" sz="2000" dirty="0" smtClean="0">
                <a:solidFill>
                  <a:schemeClr val="dk1"/>
                </a:solidFill>
              </a:rPr>
              <a:t>; assess </a:t>
            </a:r>
            <a:r>
              <a:rPr lang="en-US" sz="2000" dirty="0">
                <a:solidFill>
                  <a:schemeClr val="dk1"/>
                </a:solidFill>
              </a:rPr>
              <a:t>trends.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Conduct Annual Stakeholder Survey to assess program effectiveness and identify areas of improvement.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Strengthen Program Infrastructure (</a:t>
            </a:r>
            <a:r>
              <a:rPr lang="en-US" sz="2000" dirty="0" err="1">
                <a:solidFill>
                  <a:schemeClr val="dk1"/>
                </a:solidFill>
              </a:rPr>
              <a:t>i.e</a:t>
            </a:r>
            <a:r>
              <a:rPr lang="en-US" sz="2000" dirty="0">
                <a:solidFill>
                  <a:schemeClr val="dk1"/>
                </a:solidFill>
              </a:rPr>
              <a:t>, build national team across GSA).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u="sng" dirty="0">
              <a:solidFill>
                <a:schemeClr val="dk1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890</Words>
  <Application>Microsoft Office PowerPoint</Application>
  <PresentationFormat>Custom</PresentationFormat>
  <Paragraphs>175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Overview of the GSA Office of the Procurement Ombudsman (OPO) and GSA’s New Programs and Initiatives </vt:lpstr>
      <vt:lpstr>GSA Mission</vt:lpstr>
      <vt:lpstr>Partnerships Matter</vt:lpstr>
      <vt:lpstr>PowerPoint Presentation</vt:lpstr>
      <vt:lpstr>OPO Background</vt:lpstr>
      <vt:lpstr>OPO Mission and Vision</vt:lpstr>
      <vt:lpstr>Value Add Proposition</vt:lpstr>
      <vt:lpstr>PowerPoint Presentation</vt:lpstr>
      <vt:lpstr>New Program Initiatives (MIE)  </vt:lpstr>
      <vt:lpstr>PowerPoint Presentation</vt:lpstr>
      <vt:lpstr>MIE Programs (con’t.) </vt:lpstr>
      <vt:lpstr>MIE Programs (con’t.) </vt:lpstr>
      <vt:lpstr>MIE Programs (con’t.) </vt:lpstr>
      <vt:lpstr>MIE Programs (con’t.)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Millisagary</dc:creator>
  <cp:lastModifiedBy>Suzanne Catucci</cp:lastModifiedBy>
  <cp:revision>10</cp:revision>
  <cp:lastPrinted>2017-02-14T14:52:25Z</cp:lastPrinted>
  <dcterms:modified xsi:type="dcterms:W3CDTF">2017-02-22T15:21:20Z</dcterms:modified>
</cp:coreProperties>
</file>