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8" r:id="rId2"/>
    <p:sldId id="314" r:id="rId3"/>
    <p:sldId id="497" r:id="rId4"/>
    <p:sldId id="302" r:id="rId5"/>
    <p:sldId id="498" r:id="rId6"/>
    <p:sldId id="513" r:id="rId7"/>
    <p:sldId id="524" r:id="rId8"/>
    <p:sldId id="512" r:id="rId9"/>
    <p:sldId id="522" r:id="rId10"/>
    <p:sldId id="521" r:id="rId11"/>
    <p:sldId id="515" r:id="rId12"/>
    <p:sldId id="523" r:id="rId13"/>
    <p:sldId id="500" r:id="rId14"/>
    <p:sldId id="486" r:id="rId15"/>
    <p:sldId id="485" r:id="rId16"/>
    <p:sldId id="482" r:id="rId17"/>
    <p:sldId id="483" r:id="rId18"/>
    <p:sldId id="488" r:id="rId19"/>
    <p:sldId id="525" r:id="rId20"/>
    <p:sldId id="516" r:id="rId21"/>
    <p:sldId id="291" r:id="rId22"/>
    <p:sldId id="489" r:id="rId23"/>
    <p:sldId id="517" r:id="rId24"/>
    <p:sldId id="518" r:id="rId25"/>
    <p:sldId id="519" r:id="rId26"/>
    <p:sldId id="520" r:id="rId27"/>
    <p:sldId id="278" r:id="rId2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lary Chapman" initials="HC" lastIdx="1" clrIdx="0">
    <p:extLst>
      <p:ext uri="{19B8F6BF-5375-455C-9EA6-DF929625EA0E}">
        <p15:presenceInfo xmlns:p15="http://schemas.microsoft.com/office/powerpoint/2012/main" userId="S::hchapman@mwcog.org::54e0a1ed-02c8-4b02-ad29-600291179ec1" providerId="AD"/>
      </p:ext>
    </p:extLst>
  </p:cmAuthor>
  <p:cmAuthor id="2" name="Megan Goodman" initials="MG [2]" lastIdx="4" clrIdx="1">
    <p:extLst>
      <p:ext uri="{19B8F6BF-5375-455C-9EA6-DF929625EA0E}">
        <p15:presenceInfo xmlns:p15="http://schemas.microsoft.com/office/powerpoint/2012/main" userId="S::mgoodman@mwcog.org::7c106a32-8ddd-4d05-bc17-869b4ee7fd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2" autoAdjust="0"/>
    <p:restoredTop sz="85091" autoAdjust="0"/>
  </p:normalViewPr>
  <p:slideViewPr>
    <p:cSldViewPr snapToGrid="0" snapToObjects="1">
      <p:cViewPr varScale="1">
        <p:scale>
          <a:sx n="97" d="100"/>
          <a:sy n="97" d="100"/>
        </p:scale>
        <p:origin x="1752" y="78"/>
      </p:cViewPr>
      <p:guideLst>
        <p:guide orient="horz" pos="2184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baseline="0" dirty="0">
                <a:latin typeface="Franklin Gothic Medium" panose="020B0603020102020204" pitchFamily="34" charset="0"/>
              </a:rPr>
              <a:t>Housing Construction Permits by Year </a:t>
            </a:r>
          </a:p>
          <a:p>
            <a:pPr>
              <a:defRPr sz="1100" b="1"/>
            </a:pPr>
            <a:r>
              <a:rPr lang="en-US" sz="1800" b="0" baseline="0" dirty="0">
                <a:latin typeface="Franklin Gothic Medium" panose="020B0603020102020204" pitchFamily="34" charset="0"/>
              </a:rPr>
              <a:t>In Metropolitan Washington </a:t>
            </a:r>
            <a:endParaRPr lang="en-US" sz="1800" b="0" dirty="0">
              <a:latin typeface="Franklin Gothic Medium" panose="020B06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212733023756645E-2"/>
          <c:y val="0.16989796805200674"/>
          <c:w val="0.89946829979585885"/>
          <c:h val="0.67970459049761622"/>
        </c:manualLayout>
      </c:layout>
      <c:lineChart>
        <c:grouping val="standard"/>
        <c:varyColors val="0"/>
        <c:ser>
          <c:idx val="0"/>
          <c:order val="0"/>
          <c:tx>
            <c:strRef>
              <c:f>Construction!$AO$21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rgbClr val="0087CD"/>
              </a:solidFill>
              <a:round/>
            </a:ln>
            <a:effectLst/>
          </c:spPr>
          <c:marker>
            <c:symbol val="none"/>
          </c:marker>
          <c:cat>
            <c:numRef>
              <c:f>Construction!$AP$20:$BH$20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Construction!$AP$21:$BH$21</c:f>
              <c:numCache>
                <c:formatCode>General</c:formatCode>
                <c:ptCount val="19"/>
                <c:pt idx="0">
                  <c:v>31567</c:v>
                </c:pt>
                <c:pt idx="1">
                  <c:v>29473</c:v>
                </c:pt>
                <c:pt idx="2">
                  <c:v>31961</c:v>
                </c:pt>
                <c:pt idx="3">
                  <c:v>29628</c:v>
                </c:pt>
                <c:pt idx="4">
                  <c:v>32257</c:v>
                </c:pt>
                <c:pt idx="5">
                  <c:v>30722</c:v>
                </c:pt>
                <c:pt idx="6">
                  <c:v>23553</c:v>
                </c:pt>
                <c:pt idx="7">
                  <c:v>19249</c:v>
                </c:pt>
                <c:pt idx="8">
                  <c:v>12347</c:v>
                </c:pt>
                <c:pt idx="9">
                  <c:v>10738</c:v>
                </c:pt>
                <c:pt idx="10">
                  <c:v>11192</c:v>
                </c:pt>
                <c:pt idx="11">
                  <c:v>17881</c:v>
                </c:pt>
                <c:pt idx="12">
                  <c:v>20247</c:v>
                </c:pt>
                <c:pt idx="13">
                  <c:v>20970</c:v>
                </c:pt>
                <c:pt idx="14">
                  <c:v>22596</c:v>
                </c:pt>
                <c:pt idx="15">
                  <c:v>20540</c:v>
                </c:pt>
                <c:pt idx="16">
                  <c:v>22551</c:v>
                </c:pt>
                <c:pt idx="17">
                  <c:v>23514</c:v>
                </c:pt>
                <c:pt idx="18">
                  <c:v>21410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B5-49C8-A2B6-949ACF5E6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1692456"/>
        <c:axId val="451692784"/>
      </c:lineChart>
      <c:catAx>
        <c:axId val="451692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51692784"/>
        <c:crosses val="autoZero"/>
        <c:auto val="1"/>
        <c:lblAlgn val="ctr"/>
        <c:lblOffset val="100"/>
        <c:noMultiLvlLbl val="0"/>
      </c:catAx>
      <c:valAx>
        <c:axId val="451692784"/>
        <c:scaling>
          <c:orientation val="minMax"/>
        </c:scaling>
        <c:delete val="0"/>
        <c:axPos val="l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51692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baseline="0" dirty="0">
                <a:latin typeface="Franklin Gothic Medium" panose="020B0603020102020204" pitchFamily="34" charset="0"/>
              </a:rPr>
              <a:t>Housing Construction Permits by Year </a:t>
            </a:r>
          </a:p>
          <a:p>
            <a:pPr>
              <a:defRPr sz="1100" b="1"/>
            </a:pPr>
            <a:r>
              <a:rPr lang="en-US" sz="1800" b="0" baseline="0" dirty="0">
                <a:latin typeface="Franklin Gothic Medium" panose="020B0603020102020204" pitchFamily="34" charset="0"/>
              </a:rPr>
              <a:t>In Metropolitan Washington </a:t>
            </a:r>
            <a:endParaRPr lang="en-US" sz="1800" b="0" dirty="0">
              <a:latin typeface="Franklin Gothic Medium" panose="020B06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212733023756645E-2"/>
          <c:y val="0.16989796805200674"/>
          <c:w val="0.89946829979585885"/>
          <c:h val="0.67970459049761622"/>
        </c:manualLayout>
      </c:layout>
      <c:lineChart>
        <c:grouping val="standard"/>
        <c:varyColors val="0"/>
        <c:ser>
          <c:idx val="0"/>
          <c:order val="0"/>
          <c:tx>
            <c:strRef>
              <c:f>Construction!$AO$21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rgbClr val="0087CD"/>
              </a:solidFill>
              <a:round/>
            </a:ln>
            <a:effectLst/>
          </c:spPr>
          <c:marker>
            <c:symbol val="none"/>
          </c:marker>
          <c:cat>
            <c:numRef>
              <c:f>Construction!$AP$20:$BH$20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Construction!$AP$21:$BH$21</c:f>
              <c:numCache>
                <c:formatCode>General</c:formatCode>
                <c:ptCount val="19"/>
                <c:pt idx="0">
                  <c:v>31567</c:v>
                </c:pt>
                <c:pt idx="1">
                  <c:v>29473</c:v>
                </c:pt>
                <c:pt idx="2">
                  <c:v>31961</c:v>
                </c:pt>
                <c:pt idx="3">
                  <c:v>29628</c:v>
                </c:pt>
                <c:pt idx="4">
                  <c:v>32257</c:v>
                </c:pt>
                <c:pt idx="5">
                  <c:v>30722</c:v>
                </c:pt>
                <c:pt idx="6">
                  <c:v>23553</c:v>
                </c:pt>
                <c:pt idx="7">
                  <c:v>19249</c:v>
                </c:pt>
                <c:pt idx="8">
                  <c:v>12347</c:v>
                </c:pt>
                <c:pt idx="9">
                  <c:v>10738</c:v>
                </c:pt>
                <c:pt idx="10">
                  <c:v>11192</c:v>
                </c:pt>
                <c:pt idx="11">
                  <c:v>17881</c:v>
                </c:pt>
                <c:pt idx="12">
                  <c:v>20247</c:v>
                </c:pt>
                <c:pt idx="13">
                  <c:v>20970</c:v>
                </c:pt>
                <c:pt idx="14">
                  <c:v>22596</c:v>
                </c:pt>
                <c:pt idx="15">
                  <c:v>20540</c:v>
                </c:pt>
                <c:pt idx="16">
                  <c:v>22551</c:v>
                </c:pt>
                <c:pt idx="17">
                  <c:v>23514</c:v>
                </c:pt>
                <c:pt idx="18">
                  <c:v>21410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DB-47B0-B7B3-9D31A0F2C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1692456"/>
        <c:axId val="451692784"/>
      </c:lineChart>
      <c:catAx>
        <c:axId val="451692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51692784"/>
        <c:crosses val="autoZero"/>
        <c:auto val="1"/>
        <c:lblAlgn val="ctr"/>
        <c:lblOffset val="100"/>
        <c:noMultiLvlLbl val="0"/>
      </c:catAx>
      <c:valAx>
        <c:axId val="451692784"/>
        <c:scaling>
          <c:orientation val="minMax"/>
        </c:scaling>
        <c:delete val="0"/>
        <c:axPos val="l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51692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baseline="0" dirty="0">
                <a:latin typeface="Franklin Gothic Medium" panose="020B0603020102020204" pitchFamily="34" charset="0"/>
              </a:rPr>
              <a:t>Housing Construction Permits by Year </a:t>
            </a:r>
          </a:p>
          <a:p>
            <a:pPr>
              <a:defRPr sz="1100" b="1"/>
            </a:pPr>
            <a:r>
              <a:rPr lang="en-US" sz="1800" b="0" baseline="0" dirty="0">
                <a:latin typeface="Franklin Gothic Medium" panose="020B0603020102020204" pitchFamily="34" charset="0"/>
              </a:rPr>
              <a:t>In Metropolitan Washington </a:t>
            </a:r>
            <a:endParaRPr lang="en-US" sz="1800" b="0" dirty="0">
              <a:latin typeface="Franklin Gothic Medium" panose="020B06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212733023756645E-2"/>
          <c:y val="0.16989796805200674"/>
          <c:w val="0.89946829979585885"/>
          <c:h val="0.67970459049761622"/>
        </c:manualLayout>
      </c:layout>
      <c:lineChart>
        <c:grouping val="standard"/>
        <c:varyColors val="0"/>
        <c:ser>
          <c:idx val="0"/>
          <c:order val="0"/>
          <c:tx>
            <c:strRef>
              <c:f>Construction!$AO$21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rgbClr val="0087CD"/>
              </a:solidFill>
              <a:round/>
            </a:ln>
            <a:effectLst/>
          </c:spPr>
          <c:marker>
            <c:symbol val="none"/>
          </c:marker>
          <c:cat>
            <c:numRef>
              <c:f>Construction!$AP$20:$BH$20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Construction!$AP$21:$BH$21</c:f>
              <c:numCache>
                <c:formatCode>General</c:formatCode>
                <c:ptCount val="19"/>
                <c:pt idx="0">
                  <c:v>31567</c:v>
                </c:pt>
                <c:pt idx="1">
                  <c:v>29473</c:v>
                </c:pt>
                <c:pt idx="2">
                  <c:v>31961</c:v>
                </c:pt>
                <c:pt idx="3">
                  <c:v>29628</c:v>
                </c:pt>
                <c:pt idx="4">
                  <c:v>32257</c:v>
                </c:pt>
                <c:pt idx="5">
                  <c:v>30722</c:v>
                </c:pt>
                <c:pt idx="6">
                  <c:v>23553</c:v>
                </c:pt>
                <c:pt idx="7">
                  <c:v>19249</c:v>
                </c:pt>
                <c:pt idx="8">
                  <c:v>12347</c:v>
                </c:pt>
                <c:pt idx="9">
                  <c:v>10738</c:v>
                </c:pt>
                <c:pt idx="10">
                  <c:v>11192</c:v>
                </c:pt>
                <c:pt idx="11">
                  <c:v>17881</c:v>
                </c:pt>
                <c:pt idx="12">
                  <c:v>20247</c:v>
                </c:pt>
                <c:pt idx="13">
                  <c:v>20970</c:v>
                </c:pt>
                <c:pt idx="14">
                  <c:v>22596</c:v>
                </c:pt>
                <c:pt idx="15">
                  <c:v>20540</c:v>
                </c:pt>
                <c:pt idx="16">
                  <c:v>22551</c:v>
                </c:pt>
                <c:pt idx="17">
                  <c:v>23514</c:v>
                </c:pt>
                <c:pt idx="18">
                  <c:v>21410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DB-47B0-B7B3-9D31A0F2C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1692456"/>
        <c:axId val="451692784"/>
      </c:lineChart>
      <c:catAx>
        <c:axId val="451692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51692784"/>
        <c:crosses val="autoZero"/>
        <c:auto val="1"/>
        <c:lblAlgn val="ctr"/>
        <c:lblOffset val="100"/>
        <c:noMultiLvlLbl val="0"/>
      </c:catAx>
      <c:valAx>
        <c:axId val="451692784"/>
        <c:scaling>
          <c:orientation val="minMax"/>
        </c:scaling>
        <c:delete val="0"/>
        <c:axPos val="l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51692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0.25185</cdr:x>
      <cdr:y>0.16071</cdr:y>
    </cdr:from>
    <cdr:to>
      <cdr:x>0.36889</cdr:x>
      <cdr:y>0.22704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DD1085D-B2F7-4CC8-B300-BDAB8F743DA2}"/>
            </a:ext>
          </a:extLst>
        </cdr:cNvPr>
        <cdr:cNvSpPr txBox="1"/>
      </cdr:nvSpPr>
      <cdr:spPr>
        <a:xfrm xmlns:a="http://schemas.openxmlformats.org/drawingml/2006/main">
          <a:off x="1619250" y="600075"/>
          <a:ext cx="7524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latin typeface="+mj-lt"/>
            </a:rPr>
            <a:t>32,257</a:t>
          </a:r>
        </a:p>
      </cdr:txBody>
    </cdr:sp>
  </cdr:relSizeAnchor>
  <cdr:relSizeAnchor xmlns:cdr="http://schemas.openxmlformats.org/drawingml/2006/chartDrawing">
    <cdr:from>
      <cdr:x>0.49975</cdr:x>
      <cdr:y>0.6335</cdr:y>
    </cdr:from>
    <cdr:to>
      <cdr:x>0.61679</cdr:x>
      <cdr:y>0.69983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B36F33FE-A305-4789-A32F-91DC8221A00A}"/>
            </a:ext>
          </a:extLst>
        </cdr:cNvPr>
        <cdr:cNvSpPr txBox="1"/>
      </cdr:nvSpPr>
      <cdr:spPr>
        <a:xfrm xmlns:a="http://schemas.openxmlformats.org/drawingml/2006/main">
          <a:off x="3213100" y="2365375"/>
          <a:ext cx="7524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10,738</a:t>
          </a:r>
        </a:p>
      </cdr:txBody>
    </cdr:sp>
  </cdr:relSizeAnchor>
  <cdr:relSizeAnchor xmlns:cdr="http://schemas.openxmlformats.org/drawingml/2006/chartDrawing">
    <cdr:from>
      <cdr:x>0.89926</cdr:x>
      <cdr:y>0.42707</cdr:y>
    </cdr:from>
    <cdr:to>
      <cdr:x>1</cdr:x>
      <cdr:y>0.49341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36F33FE-A305-4789-A32F-91DC8221A00A}"/>
            </a:ext>
          </a:extLst>
        </cdr:cNvPr>
        <cdr:cNvSpPr txBox="1"/>
      </cdr:nvSpPr>
      <cdr:spPr>
        <a:xfrm xmlns:a="http://schemas.openxmlformats.org/drawingml/2006/main">
          <a:off x="6372727" y="1929313"/>
          <a:ext cx="713873" cy="299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21,410*</a:t>
          </a:r>
        </a:p>
      </cdr:txBody>
    </cdr:sp>
  </cdr:relSizeAnchor>
  <cdr:relSizeAnchor xmlns:cdr="http://schemas.openxmlformats.org/drawingml/2006/chartDrawing">
    <cdr:from>
      <cdr:x>0.68709</cdr:x>
      <cdr:y>0.42436</cdr:y>
    </cdr:from>
    <cdr:to>
      <cdr:x>0.76696</cdr:x>
      <cdr:y>0.46491</cdr:y>
    </cdr:to>
    <cdr:sp macro="" textlink="">
      <cdr:nvSpPr>
        <cdr:cNvPr id="26" name="Freeform: Shape 25">
          <a:extLst xmlns:a="http://schemas.openxmlformats.org/drawingml/2006/main">
            <a:ext uri="{FF2B5EF4-FFF2-40B4-BE49-F238E27FC236}">
              <a16:creationId xmlns:a16="http://schemas.microsoft.com/office/drawing/2014/main" id="{97456B3D-D46C-4EC8-A862-BBD28606A989}"/>
            </a:ext>
          </a:extLst>
        </cdr:cNvPr>
        <cdr:cNvSpPr/>
      </cdr:nvSpPr>
      <cdr:spPr>
        <a:xfrm xmlns:a="http://schemas.openxmlformats.org/drawingml/2006/main">
          <a:off x="4869124" y="1917063"/>
          <a:ext cx="566014" cy="183215"/>
        </a:xfrm>
        <a:custGeom xmlns:a="http://schemas.openxmlformats.org/drawingml/2006/main">
          <a:avLst/>
          <a:gdLst>
            <a:gd name="connsiteX0" fmla="*/ 324945 w 566014"/>
            <a:gd name="connsiteY0" fmla="*/ 29094 h 183215"/>
            <a:gd name="connsiteX1" fmla="*/ 254287 w 566014"/>
            <a:gd name="connsiteY1" fmla="*/ 41563 h 183215"/>
            <a:gd name="connsiteX2" fmla="*/ 133752 w 566014"/>
            <a:gd name="connsiteY2" fmla="*/ 49876 h 183215"/>
            <a:gd name="connsiteX3" fmla="*/ 108814 w 566014"/>
            <a:gd name="connsiteY3" fmla="*/ 58189 h 183215"/>
            <a:gd name="connsiteX4" fmla="*/ 79720 w 566014"/>
            <a:gd name="connsiteY4" fmla="*/ 70658 h 183215"/>
            <a:gd name="connsiteX5" fmla="*/ 54781 w 566014"/>
            <a:gd name="connsiteY5" fmla="*/ 87283 h 183215"/>
            <a:gd name="connsiteX6" fmla="*/ 13218 w 566014"/>
            <a:gd name="connsiteY6" fmla="*/ 137160 h 183215"/>
            <a:gd name="connsiteX7" fmla="*/ 4905 w 566014"/>
            <a:gd name="connsiteY7" fmla="*/ 149629 h 183215"/>
            <a:gd name="connsiteX8" fmla="*/ 9061 w 566014"/>
            <a:gd name="connsiteY8" fmla="*/ 182880 h 183215"/>
            <a:gd name="connsiteX9" fmla="*/ 13218 w 566014"/>
            <a:gd name="connsiteY9" fmla="*/ 170411 h 183215"/>
            <a:gd name="connsiteX10" fmla="*/ 50625 w 566014"/>
            <a:gd name="connsiteY10" fmla="*/ 137160 h 183215"/>
            <a:gd name="connsiteX11" fmla="*/ 75563 w 566014"/>
            <a:gd name="connsiteY11" fmla="*/ 128847 h 183215"/>
            <a:gd name="connsiteX12" fmla="*/ 88032 w 566014"/>
            <a:gd name="connsiteY12" fmla="*/ 124691 h 183215"/>
            <a:gd name="connsiteX13" fmla="*/ 100501 w 566014"/>
            <a:gd name="connsiteY13" fmla="*/ 120534 h 183215"/>
            <a:gd name="connsiteX14" fmla="*/ 117127 w 566014"/>
            <a:gd name="connsiteY14" fmla="*/ 116378 h 183215"/>
            <a:gd name="connsiteX15" fmla="*/ 137909 w 566014"/>
            <a:gd name="connsiteY15" fmla="*/ 112222 h 183215"/>
            <a:gd name="connsiteX16" fmla="*/ 187785 w 566014"/>
            <a:gd name="connsiteY16" fmla="*/ 108065 h 183215"/>
            <a:gd name="connsiteX17" fmla="*/ 208567 w 566014"/>
            <a:gd name="connsiteY17" fmla="*/ 103909 h 183215"/>
            <a:gd name="connsiteX18" fmla="*/ 233505 w 566014"/>
            <a:gd name="connsiteY18" fmla="*/ 95596 h 183215"/>
            <a:gd name="connsiteX19" fmla="*/ 245974 w 566014"/>
            <a:gd name="connsiteY19" fmla="*/ 91440 h 183215"/>
            <a:gd name="connsiteX20" fmla="*/ 262600 w 566014"/>
            <a:gd name="connsiteY20" fmla="*/ 87283 h 183215"/>
            <a:gd name="connsiteX21" fmla="*/ 275069 w 566014"/>
            <a:gd name="connsiteY21" fmla="*/ 83127 h 183215"/>
            <a:gd name="connsiteX22" fmla="*/ 399760 w 566014"/>
            <a:gd name="connsiteY22" fmla="*/ 74814 h 183215"/>
            <a:gd name="connsiteX23" fmla="*/ 420541 w 566014"/>
            <a:gd name="connsiteY23" fmla="*/ 70658 h 183215"/>
            <a:gd name="connsiteX24" fmla="*/ 453792 w 566014"/>
            <a:gd name="connsiteY24" fmla="*/ 66502 h 183215"/>
            <a:gd name="connsiteX25" fmla="*/ 482887 w 566014"/>
            <a:gd name="connsiteY25" fmla="*/ 58189 h 183215"/>
            <a:gd name="connsiteX26" fmla="*/ 499512 w 566014"/>
            <a:gd name="connsiteY26" fmla="*/ 54033 h 183215"/>
            <a:gd name="connsiteX27" fmla="*/ 511981 w 566014"/>
            <a:gd name="connsiteY27" fmla="*/ 49876 h 183215"/>
            <a:gd name="connsiteX28" fmla="*/ 541076 w 566014"/>
            <a:gd name="connsiteY28" fmla="*/ 41563 h 183215"/>
            <a:gd name="connsiteX29" fmla="*/ 566014 w 566014"/>
            <a:gd name="connsiteY29" fmla="*/ 20782 h 183215"/>
            <a:gd name="connsiteX30" fmla="*/ 528607 w 566014"/>
            <a:gd name="connsiteY30" fmla="*/ 4156 h 183215"/>
            <a:gd name="connsiteX31" fmla="*/ 516138 w 566014"/>
            <a:gd name="connsiteY31" fmla="*/ 0 h 183215"/>
            <a:gd name="connsiteX32" fmla="*/ 433011 w 566014"/>
            <a:gd name="connsiteY32" fmla="*/ 4156 h 183215"/>
            <a:gd name="connsiteX33" fmla="*/ 416385 w 566014"/>
            <a:gd name="connsiteY33" fmla="*/ 8313 h 183215"/>
            <a:gd name="connsiteX34" fmla="*/ 370665 w 566014"/>
            <a:gd name="connsiteY34" fmla="*/ 12469 h 183215"/>
            <a:gd name="connsiteX35" fmla="*/ 324945 w 566014"/>
            <a:gd name="connsiteY35" fmla="*/ 20782 h 183215"/>
            <a:gd name="connsiteX36" fmla="*/ 266756 w 566014"/>
            <a:gd name="connsiteY36" fmla="*/ 29094 h 18321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</a:cxnLst>
          <a:rect l="l" t="t" r="r" b="b"/>
          <a:pathLst>
            <a:path w="566014" h="183215">
              <a:moveTo>
                <a:pt x="324945" y="29094"/>
              </a:moveTo>
              <a:cubicBezTo>
                <a:pt x="306067" y="32870"/>
                <a:pt x="267159" y="40885"/>
                <a:pt x="254287" y="41563"/>
              </a:cubicBezTo>
              <a:cubicBezTo>
                <a:pt x="161411" y="46452"/>
                <a:pt x="201545" y="43097"/>
                <a:pt x="133752" y="49876"/>
              </a:cubicBezTo>
              <a:lnTo>
                <a:pt x="108814" y="58189"/>
              </a:lnTo>
              <a:cubicBezTo>
                <a:pt x="98636" y="61582"/>
                <a:pt x="88711" y="64236"/>
                <a:pt x="79720" y="70658"/>
              </a:cubicBezTo>
              <a:cubicBezTo>
                <a:pt x="52481" y="90115"/>
                <a:pt x="81528" y="78369"/>
                <a:pt x="54781" y="87283"/>
              </a:cubicBezTo>
              <a:cubicBezTo>
                <a:pt x="22777" y="119288"/>
                <a:pt x="36365" y="102439"/>
                <a:pt x="13218" y="137160"/>
              </a:cubicBezTo>
              <a:lnTo>
                <a:pt x="4905" y="149629"/>
              </a:lnTo>
              <a:cubicBezTo>
                <a:pt x="1308" y="160421"/>
                <a:pt x="-5848" y="172940"/>
                <a:pt x="9061" y="182880"/>
              </a:cubicBezTo>
              <a:cubicBezTo>
                <a:pt x="12706" y="185310"/>
                <a:pt x="10528" y="173869"/>
                <a:pt x="13218" y="170411"/>
              </a:cubicBezTo>
              <a:cubicBezTo>
                <a:pt x="18186" y="164023"/>
                <a:pt x="38361" y="142611"/>
                <a:pt x="50625" y="137160"/>
              </a:cubicBezTo>
              <a:cubicBezTo>
                <a:pt x="58632" y="133601"/>
                <a:pt x="67250" y="131618"/>
                <a:pt x="75563" y="128847"/>
              </a:cubicBezTo>
              <a:lnTo>
                <a:pt x="88032" y="124691"/>
              </a:lnTo>
              <a:cubicBezTo>
                <a:pt x="92188" y="123305"/>
                <a:pt x="96251" y="121596"/>
                <a:pt x="100501" y="120534"/>
              </a:cubicBezTo>
              <a:cubicBezTo>
                <a:pt x="106043" y="119149"/>
                <a:pt x="111550" y="117617"/>
                <a:pt x="117127" y="116378"/>
              </a:cubicBezTo>
              <a:cubicBezTo>
                <a:pt x="124023" y="114846"/>
                <a:pt x="130893" y="113047"/>
                <a:pt x="137909" y="112222"/>
              </a:cubicBezTo>
              <a:cubicBezTo>
                <a:pt x="154478" y="110273"/>
                <a:pt x="171160" y="109451"/>
                <a:pt x="187785" y="108065"/>
              </a:cubicBezTo>
              <a:cubicBezTo>
                <a:pt x="194712" y="106680"/>
                <a:pt x="201751" y="105768"/>
                <a:pt x="208567" y="103909"/>
              </a:cubicBezTo>
              <a:cubicBezTo>
                <a:pt x="217021" y="101603"/>
                <a:pt x="225192" y="98367"/>
                <a:pt x="233505" y="95596"/>
              </a:cubicBezTo>
              <a:cubicBezTo>
                <a:pt x="237661" y="94211"/>
                <a:pt x="241724" y="92503"/>
                <a:pt x="245974" y="91440"/>
              </a:cubicBezTo>
              <a:cubicBezTo>
                <a:pt x="251516" y="90054"/>
                <a:pt x="257107" y="88852"/>
                <a:pt x="262600" y="87283"/>
              </a:cubicBezTo>
              <a:cubicBezTo>
                <a:pt x="266813" y="86079"/>
                <a:pt x="270739" y="83793"/>
                <a:pt x="275069" y="83127"/>
              </a:cubicBezTo>
              <a:cubicBezTo>
                <a:pt x="308369" y="78004"/>
                <a:pt x="374199" y="76092"/>
                <a:pt x="399760" y="74814"/>
              </a:cubicBezTo>
              <a:cubicBezTo>
                <a:pt x="406687" y="73429"/>
                <a:pt x="413559" y="71732"/>
                <a:pt x="420541" y="70658"/>
              </a:cubicBezTo>
              <a:cubicBezTo>
                <a:pt x="431581" y="68960"/>
                <a:pt x="442774" y="68338"/>
                <a:pt x="453792" y="66502"/>
              </a:cubicBezTo>
              <a:cubicBezTo>
                <a:pt x="469378" y="63904"/>
                <a:pt x="469056" y="62140"/>
                <a:pt x="482887" y="58189"/>
              </a:cubicBezTo>
              <a:cubicBezTo>
                <a:pt x="488379" y="56620"/>
                <a:pt x="494020" y="55602"/>
                <a:pt x="499512" y="54033"/>
              </a:cubicBezTo>
              <a:cubicBezTo>
                <a:pt x="503725" y="52829"/>
                <a:pt x="507768" y="51080"/>
                <a:pt x="511981" y="49876"/>
              </a:cubicBezTo>
              <a:cubicBezTo>
                <a:pt x="518205" y="48098"/>
                <a:pt x="534425" y="44888"/>
                <a:pt x="541076" y="41563"/>
              </a:cubicBezTo>
              <a:cubicBezTo>
                <a:pt x="552651" y="35775"/>
                <a:pt x="556820" y="29976"/>
                <a:pt x="566014" y="20782"/>
              </a:cubicBezTo>
              <a:cubicBezTo>
                <a:pt x="546255" y="7609"/>
                <a:pt x="558283" y="14048"/>
                <a:pt x="528607" y="4156"/>
              </a:cubicBezTo>
              <a:lnTo>
                <a:pt x="516138" y="0"/>
              </a:lnTo>
              <a:cubicBezTo>
                <a:pt x="488429" y="1385"/>
                <a:pt x="460659" y="1852"/>
                <a:pt x="433011" y="4156"/>
              </a:cubicBezTo>
              <a:cubicBezTo>
                <a:pt x="427318" y="4630"/>
                <a:pt x="422047" y="7558"/>
                <a:pt x="416385" y="8313"/>
              </a:cubicBezTo>
              <a:cubicBezTo>
                <a:pt x="401216" y="10336"/>
                <a:pt x="385905" y="11084"/>
                <a:pt x="370665" y="12469"/>
              </a:cubicBezTo>
              <a:cubicBezTo>
                <a:pt x="319330" y="22735"/>
                <a:pt x="383440" y="10146"/>
                <a:pt x="324945" y="20782"/>
              </a:cubicBezTo>
              <a:cubicBezTo>
                <a:pt x="305380" y="24339"/>
                <a:pt x="287036" y="29094"/>
                <a:pt x="266756" y="29094"/>
              </a:cubicBezTo>
            </a:path>
          </a:pathLst>
        </a:cu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0.25185</cdr:x>
      <cdr:y>0.16071</cdr:y>
    </cdr:from>
    <cdr:to>
      <cdr:x>0.36889</cdr:x>
      <cdr:y>0.22704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DD1085D-B2F7-4CC8-B300-BDAB8F743DA2}"/>
            </a:ext>
          </a:extLst>
        </cdr:cNvPr>
        <cdr:cNvSpPr txBox="1"/>
      </cdr:nvSpPr>
      <cdr:spPr>
        <a:xfrm xmlns:a="http://schemas.openxmlformats.org/drawingml/2006/main">
          <a:off x="1619250" y="600075"/>
          <a:ext cx="7524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latin typeface="+mj-lt"/>
            </a:rPr>
            <a:t>32,257</a:t>
          </a:r>
        </a:p>
      </cdr:txBody>
    </cdr:sp>
  </cdr:relSizeAnchor>
  <cdr:relSizeAnchor xmlns:cdr="http://schemas.openxmlformats.org/drawingml/2006/chartDrawing">
    <cdr:from>
      <cdr:x>0.49975</cdr:x>
      <cdr:y>0.6335</cdr:y>
    </cdr:from>
    <cdr:to>
      <cdr:x>0.61679</cdr:x>
      <cdr:y>0.69983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B36F33FE-A305-4789-A32F-91DC8221A00A}"/>
            </a:ext>
          </a:extLst>
        </cdr:cNvPr>
        <cdr:cNvSpPr txBox="1"/>
      </cdr:nvSpPr>
      <cdr:spPr>
        <a:xfrm xmlns:a="http://schemas.openxmlformats.org/drawingml/2006/main">
          <a:off x="3213100" y="2365375"/>
          <a:ext cx="7524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10,738</a:t>
          </a:r>
        </a:p>
      </cdr:txBody>
    </cdr:sp>
  </cdr:relSizeAnchor>
  <cdr:relSizeAnchor xmlns:cdr="http://schemas.openxmlformats.org/drawingml/2006/chartDrawing">
    <cdr:from>
      <cdr:x>0.89926</cdr:x>
      <cdr:y>0.42707</cdr:y>
    </cdr:from>
    <cdr:to>
      <cdr:x>1</cdr:x>
      <cdr:y>0.49341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36F33FE-A305-4789-A32F-91DC8221A00A}"/>
            </a:ext>
          </a:extLst>
        </cdr:cNvPr>
        <cdr:cNvSpPr txBox="1"/>
      </cdr:nvSpPr>
      <cdr:spPr>
        <a:xfrm xmlns:a="http://schemas.openxmlformats.org/drawingml/2006/main">
          <a:off x="6372727" y="1929313"/>
          <a:ext cx="713873" cy="299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21,410*</a:t>
          </a:r>
        </a:p>
      </cdr:txBody>
    </cdr:sp>
  </cdr:relSizeAnchor>
  <cdr:relSizeAnchor xmlns:cdr="http://schemas.openxmlformats.org/drawingml/2006/chartDrawing">
    <cdr:from>
      <cdr:x>0.11828</cdr:x>
      <cdr:y>0.24096</cdr:y>
    </cdr:from>
    <cdr:to>
      <cdr:x>0.96774</cdr:x>
      <cdr:y>0.24096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C1FEFBAF-5883-4B62-BA37-4DF6A86DAF88}"/>
            </a:ext>
          </a:extLst>
        </cdr:cNvPr>
        <cdr:cNvCxnSpPr/>
      </cdr:nvCxnSpPr>
      <cdr:spPr>
        <a:xfrm xmlns:a="http://schemas.openxmlformats.org/drawingml/2006/main">
          <a:off x="838184" y="1088561"/>
          <a:ext cx="6019816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accent2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0.68709</cdr:x>
      <cdr:y>0.42436</cdr:y>
    </cdr:from>
    <cdr:to>
      <cdr:x>0.76696</cdr:x>
      <cdr:y>0.46491</cdr:y>
    </cdr:to>
    <cdr:sp macro="" textlink="">
      <cdr:nvSpPr>
        <cdr:cNvPr id="26" name="Freeform: Shape 25">
          <a:extLst xmlns:a="http://schemas.openxmlformats.org/drawingml/2006/main">
            <a:ext uri="{FF2B5EF4-FFF2-40B4-BE49-F238E27FC236}">
              <a16:creationId xmlns:a16="http://schemas.microsoft.com/office/drawing/2014/main" id="{97456B3D-D46C-4EC8-A862-BBD28606A989}"/>
            </a:ext>
          </a:extLst>
        </cdr:cNvPr>
        <cdr:cNvSpPr/>
      </cdr:nvSpPr>
      <cdr:spPr>
        <a:xfrm xmlns:a="http://schemas.openxmlformats.org/drawingml/2006/main">
          <a:off x="4869124" y="1917063"/>
          <a:ext cx="566014" cy="183215"/>
        </a:xfrm>
        <a:custGeom xmlns:a="http://schemas.openxmlformats.org/drawingml/2006/main">
          <a:avLst/>
          <a:gdLst>
            <a:gd name="connsiteX0" fmla="*/ 324945 w 566014"/>
            <a:gd name="connsiteY0" fmla="*/ 29094 h 183215"/>
            <a:gd name="connsiteX1" fmla="*/ 254287 w 566014"/>
            <a:gd name="connsiteY1" fmla="*/ 41563 h 183215"/>
            <a:gd name="connsiteX2" fmla="*/ 133752 w 566014"/>
            <a:gd name="connsiteY2" fmla="*/ 49876 h 183215"/>
            <a:gd name="connsiteX3" fmla="*/ 108814 w 566014"/>
            <a:gd name="connsiteY3" fmla="*/ 58189 h 183215"/>
            <a:gd name="connsiteX4" fmla="*/ 79720 w 566014"/>
            <a:gd name="connsiteY4" fmla="*/ 70658 h 183215"/>
            <a:gd name="connsiteX5" fmla="*/ 54781 w 566014"/>
            <a:gd name="connsiteY5" fmla="*/ 87283 h 183215"/>
            <a:gd name="connsiteX6" fmla="*/ 13218 w 566014"/>
            <a:gd name="connsiteY6" fmla="*/ 137160 h 183215"/>
            <a:gd name="connsiteX7" fmla="*/ 4905 w 566014"/>
            <a:gd name="connsiteY7" fmla="*/ 149629 h 183215"/>
            <a:gd name="connsiteX8" fmla="*/ 9061 w 566014"/>
            <a:gd name="connsiteY8" fmla="*/ 182880 h 183215"/>
            <a:gd name="connsiteX9" fmla="*/ 13218 w 566014"/>
            <a:gd name="connsiteY9" fmla="*/ 170411 h 183215"/>
            <a:gd name="connsiteX10" fmla="*/ 50625 w 566014"/>
            <a:gd name="connsiteY10" fmla="*/ 137160 h 183215"/>
            <a:gd name="connsiteX11" fmla="*/ 75563 w 566014"/>
            <a:gd name="connsiteY11" fmla="*/ 128847 h 183215"/>
            <a:gd name="connsiteX12" fmla="*/ 88032 w 566014"/>
            <a:gd name="connsiteY12" fmla="*/ 124691 h 183215"/>
            <a:gd name="connsiteX13" fmla="*/ 100501 w 566014"/>
            <a:gd name="connsiteY13" fmla="*/ 120534 h 183215"/>
            <a:gd name="connsiteX14" fmla="*/ 117127 w 566014"/>
            <a:gd name="connsiteY14" fmla="*/ 116378 h 183215"/>
            <a:gd name="connsiteX15" fmla="*/ 137909 w 566014"/>
            <a:gd name="connsiteY15" fmla="*/ 112222 h 183215"/>
            <a:gd name="connsiteX16" fmla="*/ 187785 w 566014"/>
            <a:gd name="connsiteY16" fmla="*/ 108065 h 183215"/>
            <a:gd name="connsiteX17" fmla="*/ 208567 w 566014"/>
            <a:gd name="connsiteY17" fmla="*/ 103909 h 183215"/>
            <a:gd name="connsiteX18" fmla="*/ 233505 w 566014"/>
            <a:gd name="connsiteY18" fmla="*/ 95596 h 183215"/>
            <a:gd name="connsiteX19" fmla="*/ 245974 w 566014"/>
            <a:gd name="connsiteY19" fmla="*/ 91440 h 183215"/>
            <a:gd name="connsiteX20" fmla="*/ 262600 w 566014"/>
            <a:gd name="connsiteY20" fmla="*/ 87283 h 183215"/>
            <a:gd name="connsiteX21" fmla="*/ 275069 w 566014"/>
            <a:gd name="connsiteY21" fmla="*/ 83127 h 183215"/>
            <a:gd name="connsiteX22" fmla="*/ 399760 w 566014"/>
            <a:gd name="connsiteY22" fmla="*/ 74814 h 183215"/>
            <a:gd name="connsiteX23" fmla="*/ 420541 w 566014"/>
            <a:gd name="connsiteY23" fmla="*/ 70658 h 183215"/>
            <a:gd name="connsiteX24" fmla="*/ 453792 w 566014"/>
            <a:gd name="connsiteY24" fmla="*/ 66502 h 183215"/>
            <a:gd name="connsiteX25" fmla="*/ 482887 w 566014"/>
            <a:gd name="connsiteY25" fmla="*/ 58189 h 183215"/>
            <a:gd name="connsiteX26" fmla="*/ 499512 w 566014"/>
            <a:gd name="connsiteY26" fmla="*/ 54033 h 183215"/>
            <a:gd name="connsiteX27" fmla="*/ 511981 w 566014"/>
            <a:gd name="connsiteY27" fmla="*/ 49876 h 183215"/>
            <a:gd name="connsiteX28" fmla="*/ 541076 w 566014"/>
            <a:gd name="connsiteY28" fmla="*/ 41563 h 183215"/>
            <a:gd name="connsiteX29" fmla="*/ 566014 w 566014"/>
            <a:gd name="connsiteY29" fmla="*/ 20782 h 183215"/>
            <a:gd name="connsiteX30" fmla="*/ 528607 w 566014"/>
            <a:gd name="connsiteY30" fmla="*/ 4156 h 183215"/>
            <a:gd name="connsiteX31" fmla="*/ 516138 w 566014"/>
            <a:gd name="connsiteY31" fmla="*/ 0 h 183215"/>
            <a:gd name="connsiteX32" fmla="*/ 433011 w 566014"/>
            <a:gd name="connsiteY32" fmla="*/ 4156 h 183215"/>
            <a:gd name="connsiteX33" fmla="*/ 416385 w 566014"/>
            <a:gd name="connsiteY33" fmla="*/ 8313 h 183215"/>
            <a:gd name="connsiteX34" fmla="*/ 370665 w 566014"/>
            <a:gd name="connsiteY34" fmla="*/ 12469 h 183215"/>
            <a:gd name="connsiteX35" fmla="*/ 324945 w 566014"/>
            <a:gd name="connsiteY35" fmla="*/ 20782 h 183215"/>
            <a:gd name="connsiteX36" fmla="*/ 266756 w 566014"/>
            <a:gd name="connsiteY36" fmla="*/ 29094 h 18321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</a:cxnLst>
          <a:rect l="l" t="t" r="r" b="b"/>
          <a:pathLst>
            <a:path w="566014" h="183215">
              <a:moveTo>
                <a:pt x="324945" y="29094"/>
              </a:moveTo>
              <a:cubicBezTo>
                <a:pt x="306067" y="32870"/>
                <a:pt x="267159" y="40885"/>
                <a:pt x="254287" y="41563"/>
              </a:cubicBezTo>
              <a:cubicBezTo>
                <a:pt x="161411" y="46452"/>
                <a:pt x="201545" y="43097"/>
                <a:pt x="133752" y="49876"/>
              </a:cubicBezTo>
              <a:lnTo>
                <a:pt x="108814" y="58189"/>
              </a:lnTo>
              <a:cubicBezTo>
                <a:pt x="98636" y="61582"/>
                <a:pt x="88711" y="64236"/>
                <a:pt x="79720" y="70658"/>
              </a:cubicBezTo>
              <a:cubicBezTo>
                <a:pt x="52481" y="90115"/>
                <a:pt x="81528" y="78369"/>
                <a:pt x="54781" y="87283"/>
              </a:cubicBezTo>
              <a:cubicBezTo>
                <a:pt x="22777" y="119288"/>
                <a:pt x="36365" y="102439"/>
                <a:pt x="13218" y="137160"/>
              </a:cubicBezTo>
              <a:lnTo>
                <a:pt x="4905" y="149629"/>
              </a:lnTo>
              <a:cubicBezTo>
                <a:pt x="1308" y="160421"/>
                <a:pt x="-5848" y="172940"/>
                <a:pt x="9061" y="182880"/>
              </a:cubicBezTo>
              <a:cubicBezTo>
                <a:pt x="12706" y="185310"/>
                <a:pt x="10528" y="173869"/>
                <a:pt x="13218" y="170411"/>
              </a:cubicBezTo>
              <a:cubicBezTo>
                <a:pt x="18186" y="164023"/>
                <a:pt x="38361" y="142611"/>
                <a:pt x="50625" y="137160"/>
              </a:cubicBezTo>
              <a:cubicBezTo>
                <a:pt x="58632" y="133601"/>
                <a:pt x="67250" y="131618"/>
                <a:pt x="75563" y="128847"/>
              </a:cubicBezTo>
              <a:lnTo>
                <a:pt x="88032" y="124691"/>
              </a:lnTo>
              <a:cubicBezTo>
                <a:pt x="92188" y="123305"/>
                <a:pt x="96251" y="121596"/>
                <a:pt x="100501" y="120534"/>
              </a:cubicBezTo>
              <a:cubicBezTo>
                <a:pt x="106043" y="119149"/>
                <a:pt x="111550" y="117617"/>
                <a:pt x="117127" y="116378"/>
              </a:cubicBezTo>
              <a:cubicBezTo>
                <a:pt x="124023" y="114846"/>
                <a:pt x="130893" y="113047"/>
                <a:pt x="137909" y="112222"/>
              </a:cubicBezTo>
              <a:cubicBezTo>
                <a:pt x="154478" y="110273"/>
                <a:pt x="171160" y="109451"/>
                <a:pt x="187785" y="108065"/>
              </a:cubicBezTo>
              <a:cubicBezTo>
                <a:pt x="194712" y="106680"/>
                <a:pt x="201751" y="105768"/>
                <a:pt x="208567" y="103909"/>
              </a:cubicBezTo>
              <a:cubicBezTo>
                <a:pt x="217021" y="101603"/>
                <a:pt x="225192" y="98367"/>
                <a:pt x="233505" y="95596"/>
              </a:cubicBezTo>
              <a:cubicBezTo>
                <a:pt x="237661" y="94211"/>
                <a:pt x="241724" y="92503"/>
                <a:pt x="245974" y="91440"/>
              </a:cubicBezTo>
              <a:cubicBezTo>
                <a:pt x="251516" y="90054"/>
                <a:pt x="257107" y="88852"/>
                <a:pt x="262600" y="87283"/>
              </a:cubicBezTo>
              <a:cubicBezTo>
                <a:pt x="266813" y="86079"/>
                <a:pt x="270739" y="83793"/>
                <a:pt x="275069" y="83127"/>
              </a:cubicBezTo>
              <a:cubicBezTo>
                <a:pt x="308369" y="78004"/>
                <a:pt x="374199" y="76092"/>
                <a:pt x="399760" y="74814"/>
              </a:cubicBezTo>
              <a:cubicBezTo>
                <a:pt x="406687" y="73429"/>
                <a:pt x="413559" y="71732"/>
                <a:pt x="420541" y="70658"/>
              </a:cubicBezTo>
              <a:cubicBezTo>
                <a:pt x="431581" y="68960"/>
                <a:pt x="442774" y="68338"/>
                <a:pt x="453792" y="66502"/>
              </a:cubicBezTo>
              <a:cubicBezTo>
                <a:pt x="469378" y="63904"/>
                <a:pt x="469056" y="62140"/>
                <a:pt x="482887" y="58189"/>
              </a:cubicBezTo>
              <a:cubicBezTo>
                <a:pt x="488379" y="56620"/>
                <a:pt x="494020" y="55602"/>
                <a:pt x="499512" y="54033"/>
              </a:cubicBezTo>
              <a:cubicBezTo>
                <a:pt x="503725" y="52829"/>
                <a:pt x="507768" y="51080"/>
                <a:pt x="511981" y="49876"/>
              </a:cubicBezTo>
              <a:cubicBezTo>
                <a:pt x="518205" y="48098"/>
                <a:pt x="534425" y="44888"/>
                <a:pt x="541076" y="41563"/>
              </a:cubicBezTo>
              <a:cubicBezTo>
                <a:pt x="552651" y="35775"/>
                <a:pt x="556820" y="29976"/>
                <a:pt x="566014" y="20782"/>
              </a:cubicBezTo>
              <a:cubicBezTo>
                <a:pt x="546255" y="7609"/>
                <a:pt x="558283" y="14048"/>
                <a:pt x="528607" y="4156"/>
              </a:cubicBezTo>
              <a:lnTo>
                <a:pt x="516138" y="0"/>
              </a:lnTo>
              <a:cubicBezTo>
                <a:pt x="488429" y="1385"/>
                <a:pt x="460659" y="1852"/>
                <a:pt x="433011" y="4156"/>
              </a:cubicBezTo>
              <a:cubicBezTo>
                <a:pt x="427318" y="4630"/>
                <a:pt x="422047" y="7558"/>
                <a:pt x="416385" y="8313"/>
              </a:cubicBezTo>
              <a:cubicBezTo>
                <a:pt x="401216" y="10336"/>
                <a:pt x="385905" y="11084"/>
                <a:pt x="370665" y="12469"/>
              </a:cubicBezTo>
              <a:cubicBezTo>
                <a:pt x="319330" y="22735"/>
                <a:pt x="383440" y="10146"/>
                <a:pt x="324945" y="20782"/>
              </a:cubicBezTo>
              <a:cubicBezTo>
                <a:pt x="305380" y="24339"/>
                <a:pt x="287036" y="29094"/>
                <a:pt x="266756" y="29094"/>
              </a:cubicBezTo>
            </a:path>
          </a:pathLst>
        </a:cu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0.25185</cdr:x>
      <cdr:y>0.16071</cdr:y>
    </cdr:from>
    <cdr:to>
      <cdr:x>0.36889</cdr:x>
      <cdr:y>0.22704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DD1085D-B2F7-4CC8-B300-BDAB8F743DA2}"/>
            </a:ext>
          </a:extLst>
        </cdr:cNvPr>
        <cdr:cNvSpPr txBox="1"/>
      </cdr:nvSpPr>
      <cdr:spPr>
        <a:xfrm xmlns:a="http://schemas.openxmlformats.org/drawingml/2006/main">
          <a:off x="1619250" y="600075"/>
          <a:ext cx="7524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latin typeface="+mj-lt"/>
            </a:rPr>
            <a:t>32,257</a:t>
          </a:r>
        </a:p>
      </cdr:txBody>
    </cdr:sp>
  </cdr:relSizeAnchor>
  <cdr:relSizeAnchor xmlns:cdr="http://schemas.openxmlformats.org/drawingml/2006/chartDrawing">
    <cdr:from>
      <cdr:x>0.49975</cdr:x>
      <cdr:y>0.6335</cdr:y>
    </cdr:from>
    <cdr:to>
      <cdr:x>0.61679</cdr:x>
      <cdr:y>0.69983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B36F33FE-A305-4789-A32F-91DC8221A00A}"/>
            </a:ext>
          </a:extLst>
        </cdr:cNvPr>
        <cdr:cNvSpPr txBox="1"/>
      </cdr:nvSpPr>
      <cdr:spPr>
        <a:xfrm xmlns:a="http://schemas.openxmlformats.org/drawingml/2006/main">
          <a:off x="3213100" y="2365375"/>
          <a:ext cx="7524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10,738</a:t>
          </a:r>
        </a:p>
      </cdr:txBody>
    </cdr:sp>
  </cdr:relSizeAnchor>
  <cdr:relSizeAnchor xmlns:cdr="http://schemas.openxmlformats.org/drawingml/2006/chartDrawing">
    <cdr:from>
      <cdr:x>0.89926</cdr:x>
      <cdr:y>0.42707</cdr:y>
    </cdr:from>
    <cdr:to>
      <cdr:x>1</cdr:x>
      <cdr:y>0.49341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36F33FE-A305-4789-A32F-91DC8221A00A}"/>
            </a:ext>
          </a:extLst>
        </cdr:cNvPr>
        <cdr:cNvSpPr txBox="1"/>
      </cdr:nvSpPr>
      <cdr:spPr>
        <a:xfrm xmlns:a="http://schemas.openxmlformats.org/drawingml/2006/main">
          <a:off x="6372727" y="1929313"/>
          <a:ext cx="713873" cy="299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+mj-lt"/>
            </a:rPr>
            <a:t>21,410*</a:t>
          </a:r>
        </a:p>
      </cdr:txBody>
    </cdr:sp>
  </cdr:relSizeAnchor>
  <cdr:relSizeAnchor xmlns:cdr="http://schemas.openxmlformats.org/drawingml/2006/chartDrawing">
    <cdr:from>
      <cdr:x>0.11828</cdr:x>
      <cdr:y>0.24096</cdr:y>
    </cdr:from>
    <cdr:to>
      <cdr:x>0.96774</cdr:x>
      <cdr:y>0.24096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C1FEFBAF-5883-4B62-BA37-4DF6A86DAF88}"/>
            </a:ext>
          </a:extLst>
        </cdr:cNvPr>
        <cdr:cNvCxnSpPr/>
      </cdr:nvCxnSpPr>
      <cdr:spPr>
        <a:xfrm xmlns:a="http://schemas.openxmlformats.org/drawingml/2006/main">
          <a:off x="838184" y="1088561"/>
          <a:ext cx="6019816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accent2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0.68709</cdr:x>
      <cdr:y>0.42436</cdr:y>
    </cdr:from>
    <cdr:to>
      <cdr:x>0.76696</cdr:x>
      <cdr:y>0.46491</cdr:y>
    </cdr:to>
    <cdr:sp macro="" textlink="">
      <cdr:nvSpPr>
        <cdr:cNvPr id="26" name="Freeform: Shape 25">
          <a:extLst xmlns:a="http://schemas.openxmlformats.org/drawingml/2006/main">
            <a:ext uri="{FF2B5EF4-FFF2-40B4-BE49-F238E27FC236}">
              <a16:creationId xmlns:a16="http://schemas.microsoft.com/office/drawing/2014/main" id="{97456B3D-D46C-4EC8-A862-BBD28606A989}"/>
            </a:ext>
          </a:extLst>
        </cdr:cNvPr>
        <cdr:cNvSpPr/>
      </cdr:nvSpPr>
      <cdr:spPr>
        <a:xfrm xmlns:a="http://schemas.openxmlformats.org/drawingml/2006/main">
          <a:off x="4869124" y="1917063"/>
          <a:ext cx="566014" cy="183215"/>
        </a:xfrm>
        <a:custGeom xmlns:a="http://schemas.openxmlformats.org/drawingml/2006/main">
          <a:avLst/>
          <a:gdLst>
            <a:gd name="connsiteX0" fmla="*/ 324945 w 566014"/>
            <a:gd name="connsiteY0" fmla="*/ 29094 h 183215"/>
            <a:gd name="connsiteX1" fmla="*/ 254287 w 566014"/>
            <a:gd name="connsiteY1" fmla="*/ 41563 h 183215"/>
            <a:gd name="connsiteX2" fmla="*/ 133752 w 566014"/>
            <a:gd name="connsiteY2" fmla="*/ 49876 h 183215"/>
            <a:gd name="connsiteX3" fmla="*/ 108814 w 566014"/>
            <a:gd name="connsiteY3" fmla="*/ 58189 h 183215"/>
            <a:gd name="connsiteX4" fmla="*/ 79720 w 566014"/>
            <a:gd name="connsiteY4" fmla="*/ 70658 h 183215"/>
            <a:gd name="connsiteX5" fmla="*/ 54781 w 566014"/>
            <a:gd name="connsiteY5" fmla="*/ 87283 h 183215"/>
            <a:gd name="connsiteX6" fmla="*/ 13218 w 566014"/>
            <a:gd name="connsiteY6" fmla="*/ 137160 h 183215"/>
            <a:gd name="connsiteX7" fmla="*/ 4905 w 566014"/>
            <a:gd name="connsiteY7" fmla="*/ 149629 h 183215"/>
            <a:gd name="connsiteX8" fmla="*/ 9061 w 566014"/>
            <a:gd name="connsiteY8" fmla="*/ 182880 h 183215"/>
            <a:gd name="connsiteX9" fmla="*/ 13218 w 566014"/>
            <a:gd name="connsiteY9" fmla="*/ 170411 h 183215"/>
            <a:gd name="connsiteX10" fmla="*/ 50625 w 566014"/>
            <a:gd name="connsiteY10" fmla="*/ 137160 h 183215"/>
            <a:gd name="connsiteX11" fmla="*/ 75563 w 566014"/>
            <a:gd name="connsiteY11" fmla="*/ 128847 h 183215"/>
            <a:gd name="connsiteX12" fmla="*/ 88032 w 566014"/>
            <a:gd name="connsiteY12" fmla="*/ 124691 h 183215"/>
            <a:gd name="connsiteX13" fmla="*/ 100501 w 566014"/>
            <a:gd name="connsiteY13" fmla="*/ 120534 h 183215"/>
            <a:gd name="connsiteX14" fmla="*/ 117127 w 566014"/>
            <a:gd name="connsiteY14" fmla="*/ 116378 h 183215"/>
            <a:gd name="connsiteX15" fmla="*/ 137909 w 566014"/>
            <a:gd name="connsiteY15" fmla="*/ 112222 h 183215"/>
            <a:gd name="connsiteX16" fmla="*/ 187785 w 566014"/>
            <a:gd name="connsiteY16" fmla="*/ 108065 h 183215"/>
            <a:gd name="connsiteX17" fmla="*/ 208567 w 566014"/>
            <a:gd name="connsiteY17" fmla="*/ 103909 h 183215"/>
            <a:gd name="connsiteX18" fmla="*/ 233505 w 566014"/>
            <a:gd name="connsiteY18" fmla="*/ 95596 h 183215"/>
            <a:gd name="connsiteX19" fmla="*/ 245974 w 566014"/>
            <a:gd name="connsiteY19" fmla="*/ 91440 h 183215"/>
            <a:gd name="connsiteX20" fmla="*/ 262600 w 566014"/>
            <a:gd name="connsiteY20" fmla="*/ 87283 h 183215"/>
            <a:gd name="connsiteX21" fmla="*/ 275069 w 566014"/>
            <a:gd name="connsiteY21" fmla="*/ 83127 h 183215"/>
            <a:gd name="connsiteX22" fmla="*/ 399760 w 566014"/>
            <a:gd name="connsiteY22" fmla="*/ 74814 h 183215"/>
            <a:gd name="connsiteX23" fmla="*/ 420541 w 566014"/>
            <a:gd name="connsiteY23" fmla="*/ 70658 h 183215"/>
            <a:gd name="connsiteX24" fmla="*/ 453792 w 566014"/>
            <a:gd name="connsiteY24" fmla="*/ 66502 h 183215"/>
            <a:gd name="connsiteX25" fmla="*/ 482887 w 566014"/>
            <a:gd name="connsiteY25" fmla="*/ 58189 h 183215"/>
            <a:gd name="connsiteX26" fmla="*/ 499512 w 566014"/>
            <a:gd name="connsiteY26" fmla="*/ 54033 h 183215"/>
            <a:gd name="connsiteX27" fmla="*/ 511981 w 566014"/>
            <a:gd name="connsiteY27" fmla="*/ 49876 h 183215"/>
            <a:gd name="connsiteX28" fmla="*/ 541076 w 566014"/>
            <a:gd name="connsiteY28" fmla="*/ 41563 h 183215"/>
            <a:gd name="connsiteX29" fmla="*/ 566014 w 566014"/>
            <a:gd name="connsiteY29" fmla="*/ 20782 h 183215"/>
            <a:gd name="connsiteX30" fmla="*/ 528607 w 566014"/>
            <a:gd name="connsiteY30" fmla="*/ 4156 h 183215"/>
            <a:gd name="connsiteX31" fmla="*/ 516138 w 566014"/>
            <a:gd name="connsiteY31" fmla="*/ 0 h 183215"/>
            <a:gd name="connsiteX32" fmla="*/ 433011 w 566014"/>
            <a:gd name="connsiteY32" fmla="*/ 4156 h 183215"/>
            <a:gd name="connsiteX33" fmla="*/ 416385 w 566014"/>
            <a:gd name="connsiteY33" fmla="*/ 8313 h 183215"/>
            <a:gd name="connsiteX34" fmla="*/ 370665 w 566014"/>
            <a:gd name="connsiteY34" fmla="*/ 12469 h 183215"/>
            <a:gd name="connsiteX35" fmla="*/ 324945 w 566014"/>
            <a:gd name="connsiteY35" fmla="*/ 20782 h 183215"/>
            <a:gd name="connsiteX36" fmla="*/ 266756 w 566014"/>
            <a:gd name="connsiteY36" fmla="*/ 29094 h 18321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</a:cxnLst>
          <a:rect l="l" t="t" r="r" b="b"/>
          <a:pathLst>
            <a:path w="566014" h="183215">
              <a:moveTo>
                <a:pt x="324945" y="29094"/>
              </a:moveTo>
              <a:cubicBezTo>
                <a:pt x="306067" y="32870"/>
                <a:pt x="267159" y="40885"/>
                <a:pt x="254287" y="41563"/>
              </a:cubicBezTo>
              <a:cubicBezTo>
                <a:pt x="161411" y="46452"/>
                <a:pt x="201545" y="43097"/>
                <a:pt x="133752" y="49876"/>
              </a:cubicBezTo>
              <a:lnTo>
                <a:pt x="108814" y="58189"/>
              </a:lnTo>
              <a:cubicBezTo>
                <a:pt x="98636" y="61582"/>
                <a:pt x="88711" y="64236"/>
                <a:pt x="79720" y="70658"/>
              </a:cubicBezTo>
              <a:cubicBezTo>
                <a:pt x="52481" y="90115"/>
                <a:pt x="81528" y="78369"/>
                <a:pt x="54781" y="87283"/>
              </a:cubicBezTo>
              <a:cubicBezTo>
                <a:pt x="22777" y="119288"/>
                <a:pt x="36365" y="102439"/>
                <a:pt x="13218" y="137160"/>
              </a:cubicBezTo>
              <a:lnTo>
                <a:pt x="4905" y="149629"/>
              </a:lnTo>
              <a:cubicBezTo>
                <a:pt x="1308" y="160421"/>
                <a:pt x="-5848" y="172940"/>
                <a:pt x="9061" y="182880"/>
              </a:cubicBezTo>
              <a:cubicBezTo>
                <a:pt x="12706" y="185310"/>
                <a:pt x="10528" y="173869"/>
                <a:pt x="13218" y="170411"/>
              </a:cubicBezTo>
              <a:cubicBezTo>
                <a:pt x="18186" y="164023"/>
                <a:pt x="38361" y="142611"/>
                <a:pt x="50625" y="137160"/>
              </a:cubicBezTo>
              <a:cubicBezTo>
                <a:pt x="58632" y="133601"/>
                <a:pt x="67250" y="131618"/>
                <a:pt x="75563" y="128847"/>
              </a:cubicBezTo>
              <a:lnTo>
                <a:pt x="88032" y="124691"/>
              </a:lnTo>
              <a:cubicBezTo>
                <a:pt x="92188" y="123305"/>
                <a:pt x="96251" y="121596"/>
                <a:pt x="100501" y="120534"/>
              </a:cubicBezTo>
              <a:cubicBezTo>
                <a:pt x="106043" y="119149"/>
                <a:pt x="111550" y="117617"/>
                <a:pt x="117127" y="116378"/>
              </a:cubicBezTo>
              <a:cubicBezTo>
                <a:pt x="124023" y="114846"/>
                <a:pt x="130893" y="113047"/>
                <a:pt x="137909" y="112222"/>
              </a:cubicBezTo>
              <a:cubicBezTo>
                <a:pt x="154478" y="110273"/>
                <a:pt x="171160" y="109451"/>
                <a:pt x="187785" y="108065"/>
              </a:cubicBezTo>
              <a:cubicBezTo>
                <a:pt x="194712" y="106680"/>
                <a:pt x="201751" y="105768"/>
                <a:pt x="208567" y="103909"/>
              </a:cubicBezTo>
              <a:cubicBezTo>
                <a:pt x="217021" y="101603"/>
                <a:pt x="225192" y="98367"/>
                <a:pt x="233505" y="95596"/>
              </a:cubicBezTo>
              <a:cubicBezTo>
                <a:pt x="237661" y="94211"/>
                <a:pt x="241724" y="92503"/>
                <a:pt x="245974" y="91440"/>
              </a:cubicBezTo>
              <a:cubicBezTo>
                <a:pt x="251516" y="90054"/>
                <a:pt x="257107" y="88852"/>
                <a:pt x="262600" y="87283"/>
              </a:cubicBezTo>
              <a:cubicBezTo>
                <a:pt x="266813" y="86079"/>
                <a:pt x="270739" y="83793"/>
                <a:pt x="275069" y="83127"/>
              </a:cubicBezTo>
              <a:cubicBezTo>
                <a:pt x="308369" y="78004"/>
                <a:pt x="374199" y="76092"/>
                <a:pt x="399760" y="74814"/>
              </a:cubicBezTo>
              <a:cubicBezTo>
                <a:pt x="406687" y="73429"/>
                <a:pt x="413559" y="71732"/>
                <a:pt x="420541" y="70658"/>
              </a:cubicBezTo>
              <a:cubicBezTo>
                <a:pt x="431581" y="68960"/>
                <a:pt x="442774" y="68338"/>
                <a:pt x="453792" y="66502"/>
              </a:cubicBezTo>
              <a:cubicBezTo>
                <a:pt x="469378" y="63904"/>
                <a:pt x="469056" y="62140"/>
                <a:pt x="482887" y="58189"/>
              </a:cubicBezTo>
              <a:cubicBezTo>
                <a:pt x="488379" y="56620"/>
                <a:pt x="494020" y="55602"/>
                <a:pt x="499512" y="54033"/>
              </a:cubicBezTo>
              <a:cubicBezTo>
                <a:pt x="503725" y="52829"/>
                <a:pt x="507768" y="51080"/>
                <a:pt x="511981" y="49876"/>
              </a:cubicBezTo>
              <a:cubicBezTo>
                <a:pt x="518205" y="48098"/>
                <a:pt x="534425" y="44888"/>
                <a:pt x="541076" y="41563"/>
              </a:cubicBezTo>
              <a:cubicBezTo>
                <a:pt x="552651" y="35775"/>
                <a:pt x="556820" y="29976"/>
                <a:pt x="566014" y="20782"/>
              </a:cubicBezTo>
              <a:cubicBezTo>
                <a:pt x="546255" y="7609"/>
                <a:pt x="558283" y="14048"/>
                <a:pt x="528607" y="4156"/>
              </a:cubicBezTo>
              <a:lnTo>
                <a:pt x="516138" y="0"/>
              </a:lnTo>
              <a:cubicBezTo>
                <a:pt x="488429" y="1385"/>
                <a:pt x="460659" y="1852"/>
                <a:pt x="433011" y="4156"/>
              </a:cubicBezTo>
              <a:cubicBezTo>
                <a:pt x="427318" y="4630"/>
                <a:pt x="422047" y="7558"/>
                <a:pt x="416385" y="8313"/>
              </a:cubicBezTo>
              <a:cubicBezTo>
                <a:pt x="401216" y="10336"/>
                <a:pt x="385905" y="11084"/>
                <a:pt x="370665" y="12469"/>
              </a:cubicBezTo>
              <a:cubicBezTo>
                <a:pt x="319330" y="22735"/>
                <a:pt x="383440" y="10146"/>
                <a:pt x="324945" y="20782"/>
              </a:cubicBezTo>
              <a:cubicBezTo>
                <a:pt x="305380" y="24339"/>
                <a:pt x="287036" y="29094"/>
                <a:pt x="266756" y="29094"/>
              </a:cubicBezTo>
            </a:path>
          </a:pathLst>
        </a:cu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0.35081</cdr:x>
      <cdr:y>0.252</cdr:y>
    </cdr:from>
    <cdr:to>
      <cdr:x>0.96772</cdr:x>
      <cdr:y>0.61821</cdr:y>
    </cdr:to>
    <cdr:sp macro="" textlink="">
      <cdr:nvSpPr>
        <cdr:cNvPr id="8" name="Freeform: Shape 7">
          <a:extLst xmlns:a="http://schemas.openxmlformats.org/drawingml/2006/main">
            <a:ext uri="{FF2B5EF4-FFF2-40B4-BE49-F238E27FC236}">
              <a16:creationId xmlns:a16="http://schemas.microsoft.com/office/drawing/2014/main" id="{5363FC74-3620-4758-8646-813B53C9F62C}"/>
            </a:ext>
          </a:extLst>
        </cdr:cNvPr>
        <cdr:cNvSpPr/>
      </cdr:nvSpPr>
      <cdr:spPr>
        <a:xfrm xmlns:a="http://schemas.openxmlformats.org/drawingml/2006/main">
          <a:off x="2486050" y="1138425"/>
          <a:ext cx="4371795" cy="1654375"/>
        </a:xfrm>
        <a:custGeom xmlns:a="http://schemas.openxmlformats.org/drawingml/2006/main">
          <a:avLst/>
          <a:gdLst>
            <a:gd name="connsiteX0" fmla="*/ 72 w 4371826"/>
            <a:gd name="connsiteY0" fmla="*/ 31164 h 1677084"/>
            <a:gd name="connsiteX1" fmla="*/ 31877 w 4371826"/>
            <a:gd name="connsiteY1" fmla="*/ 118628 h 1677084"/>
            <a:gd name="connsiteX2" fmla="*/ 55731 w 4371826"/>
            <a:gd name="connsiteY2" fmla="*/ 134531 h 1677084"/>
            <a:gd name="connsiteX3" fmla="*/ 79585 w 4371826"/>
            <a:gd name="connsiteY3" fmla="*/ 182238 h 1677084"/>
            <a:gd name="connsiteX4" fmla="*/ 111390 w 4371826"/>
            <a:gd name="connsiteY4" fmla="*/ 237897 h 1677084"/>
            <a:gd name="connsiteX5" fmla="*/ 119341 w 4371826"/>
            <a:gd name="connsiteY5" fmla="*/ 261751 h 1677084"/>
            <a:gd name="connsiteX6" fmla="*/ 159098 w 4371826"/>
            <a:gd name="connsiteY6" fmla="*/ 309459 h 1677084"/>
            <a:gd name="connsiteX7" fmla="*/ 190903 w 4371826"/>
            <a:gd name="connsiteY7" fmla="*/ 357167 h 1677084"/>
            <a:gd name="connsiteX8" fmla="*/ 198854 w 4371826"/>
            <a:gd name="connsiteY8" fmla="*/ 381021 h 1677084"/>
            <a:gd name="connsiteX9" fmla="*/ 214757 w 4371826"/>
            <a:gd name="connsiteY9" fmla="*/ 412826 h 1677084"/>
            <a:gd name="connsiteX10" fmla="*/ 238611 w 4371826"/>
            <a:gd name="connsiteY10" fmla="*/ 436680 h 1677084"/>
            <a:gd name="connsiteX11" fmla="*/ 254514 w 4371826"/>
            <a:gd name="connsiteY11" fmla="*/ 460534 h 1677084"/>
            <a:gd name="connsiteX12" fmla="*/ 278367 w 4371826"/>
            <a:gd name="connsiteY12" fmla="*/ 508242 h 1677084"/>
            <a:gd name="connsiteX13" fmla="*/ 302221 w 4371826"/>
            <a:gd name="connsiteY13" fmla="*/ 555950 h 1677084"/>
            <a:gd name="connsiteX14" fmla="*/ 326075 w 4371826"/>
            <a:gd name="connsiteY14" fmla="*/ 571852 h 1677084"/>
            <a:gd name="connsiteX15" fmla="*/ 365832 w 4371826"/>
            <a:gd name="connsiteY15" fmla="*/ 619560 h 1677084"/>
            <a:gd name="connsiteX16" fmla="*/ 381734 w 4371826"/>
            <a:gd name="connsiteY16" fmla="*/ 643414 h 1677084"/>
            <a:gd name="connsiteX17" fmla="*/ 405588 w 4371826"/>
            <a:gd name="connsiteY17" fmla="*/ 667268 h 1677084"/>
            <a:gd name="connsiteX18" fmla="*/ 437394 w 4371826"/>
            <a:gd name="connsiteY18" fmla="*/ 714976 h 1677084"/>
            <a:gd name="connsiteX19" fmla="*/ 453296 w 4371826"/>
            <a:gd name="connsiteY19" fmla="*/ 738830 h 1677084"/>
            <a:gd name="connsiteX20" fmla="*/ 493053 w 4371826"/>
            <a:gd name="connsiteY20" fmla="*/ 786537 h 1677084"/>
            <a:gd name="connsiteX21" fmla="*/ 524858 w 4371826"/>
            <a:gd name="connsiteY21" fmla="*/ 826294 h 1677084"/>
            <a:gd name="connsiteX22" fmla="*/ 532809 w 4371826"/>
            <a:gd name="connsiteY22" fmla="*/ 850148 h 1677084"/>
            <a:gd name="connsiteX23" fmla="*/ 556663 w 4371826"/>
            <a:gd name="connsiteY23" fmla="*/ 874002 h 1677084"/>
            <a:gd name="connsiteX24" fmla="*/ 596420 w 4371826"/>
            <a:gd name="connsiteY24" fmla="*/ 913758 h 1677084"/>
            <a:gd name="connsiteX25" fmla="*/ 612322 w 4371826"/>
            <a:gd name="connsiteY25" fmla="*/ 937612 h 1677084"/>
            <a:gd name="connsiteX26" fmla="*/ 636176 w 4371826"/>
            <a:gd name="connsiteY26" fmla="*/ 945564 h 1677084"/>
            <a:gd name="connsiteX27" fmla="*/ 644127 w 4371826"/>
            <a:gd name="connsiteY27" fmla="*/ 969417 h 1677084"/>
            <a:gd name="connsiteX28" fmla="*/ 667981 w 4371826"/>
            <a:gd name="connsiteY28" fmla="*/ 993271 h 1677084"/>
            <a:gd name="connsiteX29" fmla="*/ 683884 w 4371826"/>
            <a:gd name="connsiteY29" fmla="*/ 1025077 h 1677084"/>
            <a:gd name="connsiteX30" fmla="*/ 707738 w 4371826"/>
            <a:gd name="connsiteY30" fmla="*/ 1048931 h 1677084"/>
            <a:gd name="connsiteX31" fmla="*/ 723641 w 4371826"/>
            <a:gd name="connsiteY31" fmla="*/ 1072784 h 1677084"/>
            <a:gd name="connsiteX32" fmla="*/ 755446 w 4371826"/>
            <a:gd name="connsiteY32" fmla="*/ 1120492 h 1677084"/>
            <a:gd name="connsiteX33" fmla="*/ 763397 w 4371826"/>
            <a:gd name="connsiteY33" fmla="*/ 1144346 h 1677084"/>
            <a:gd name="connsiteX34" fmla="*/ 795202 w 4371826"/>
            <a:gd name="connsiteY34" fmla="*/ 1192054 h 1677084"/>
            <a:gd name="connsiteX35" fmla="*/ 827007 w 4371826"/>
            <a:gd name="connsiteY35" fmla="*/ 1239762 h 1677084"/>
            <a:gd name="connsiteX36" fmla="*/ 850861 w 4371826"/>
            <a:gd name="connsiteY36" fmla="*/ 1287470 h 1677084"/>
            <a:gd name="connsiteX37" fmla="*/ 866764 w 4371826"/>
            <a:gd name="connsiteY37" fmla="*/ 1335177 h 1677084"/>
            <a:gd name="connsiteX38" fmla="*/ 874715 w 4371826"/>
            <a:gd name="connsiteY38" fmla="*/ 1359031 h 1677084"/>
            <a:gd name="connsiteX39" fmla="*/ 890618 w 4371826"/>
            <a:gd name="connsiteY39" fmla="*/ 1382885 h 1677084"/>
            <a:gd name="connsiteX40" fmla="*/ 898569 w 4371826"/>
            <a:gd name="connsiteY40" fmla="*/ 1406739 h 1677084"/>
            <a:gd name="connsiteX41" fmla="*/ 922423 w 4371826"/>
            <a:gd name="connsiteY41" fmla="*/ 1430593 h 1677084"/>
            <a:gd name="connsiteX42" fmla="*/ 938326 w 4371826"/>
            <a:gd name="connsiteY42" fmla="*/ 1454447 h 1677084"/>
            <a:gd name="connsiteX43" fmla="*/ 970131 w 4371826"/>
            <a:gd name="connsiteY43" fmla="*/ 1502155 h 1677084"/>
            <a:gd name="connsiteX44" fmla="*/ 1009887 w 4371826"/>
            <a:gd name="connsiteY44" fmla="*/ 1549863 h 1677084"/>
            <a:gd name="connsiteX45" fmla="*/ 1033741 w 4371826"/>
            <a:gd name="connsiteY45" fmla="*/ 1557814 h 1677084"/>
            <a:gd name="connsiteX46" fmla="*/ 1065547 w 4371826"/>
            <a:gd name="connsiteY46" fmla="*/ 1573717 h 1677084"/>
            <a:gd name="connsiteX47" fmla="*/ 1089401 w 4371826"/>
            <a:gd name="connsiteY47" fmla="*/ 1589619 h 1677084"/>
            <a:gd name="connsiteX48" fmla="*/ 1113254 w 4371826"/>
            <a:gd name="connsiteY48" fmla="*/ 1597571 h 1677084"/>
            <a:gd name="connsiteX49" fmla="*/ 1137108 w 4371826"/>
            <a:gd name="connsiteY49" fmla="*/ 1613473 h 1677084"/>
            <a:gd name="connsiteX50" fmla="*/ 1168914 w 4371826"/>
            <a:gd name="connsiteY50" fmla="*/ 1621424 h 1677084"/>
            <a:gd name="connsiteX51" fmla="*/ 1200719 w 4371826"/>
            <a:gd name="connsiteY51" fmla="*/ 1645278 h 1677084"/>
            <a:gd name="connsiteX52" fmla="*/ 1248427 w 4371826"/>
            <a:gd name="connsiteY52" fmla="*/ 1661181 h 1677084"/>
            <a:gd name="connsiteX53" fmla="*/ 1359745 w 4371826"/>
            <a:gd name="connsiteY53" fmla="*/ 1677084 h 1677084"/>
            <a:gd name="connsiteX54" fmla="*/ 1455161 w 4371826"/>
            <a:gd name="connsiteY54" fmla="*/ 1669132 h 1677084"/>
            <a:gd name="connsiteX55" fmla="*/ 1502868 w 4371826"/>
            <a:gd name="connsiteY55" fmla="*/ 1653230 h 1677084"/>
            <a:gd name="connsiteX56" fmla="*/ 1550576 w 4371826"/>
            <a:gd name="connsiteY56" fmla="*/ 1621424 h 1677084"/>
            <a:gd name="connsiteX57" fmla="*/ 1574430 w 4371826"/>
            <a:gd name="connsiteY57" fmla="*/ 1605522 h 1677084"/>
            <a:gd name="connsiteX58" fmla="*/ 1614187 w 4371826"/>
            <a:gd name="connsiteY58" fmla="*/ 1557814 h 1677084"/>
            <a:gd name="connsiteX59" fmla="*/ 1638041 w 4371826"/>
            <a:gd name="connsiteY59" fmla="*/ 1533960 h 1677084"/>
            <a:gd name="connsiteX60" fmla="*/ 1661894 w 4371826"/>
            <a:gd name="connsiteY60" fmla="*/ 1478301 h 1677084"/>
            <a:gd name="connsiteX61" fmla="*/ 1685748 w 4371826"/>
            <a:gd name="connsiteY61" fmla="*/ 1462398 h 1677084"/>
            <a:gd name="connsiteX62" fmla="*/ 1693700 w 4371826"/>
            <a:gd name="connsiteY62" fmla="*/ 1430593 h 1677084"/>
            <a:gd name="connsiteX63" fmla="*/ 1725505 w 4371826"/>
            <a:gd name="connsiteY63" fmla="*/ 1382885 h 1677084"/>
            <a:gd name="connsiteX64" fmla="*/ 1757310 w 4371826"/>
            <a:gd name="connsiteY64" fmla="*/ 1335177 h 1677084"/>
            <a:gd name="connsiteX65" fmla="*/ 1765261 w 4371826"/>
            <a:gd name="connsiteY65" fmla="*/ 1311324 h 1677084"/>
            <a:gd name="connsiteX66" fmla="*/ 1797067 w 4371826"/>
            <a:gd name="connsiteY66" fmla="*/ 1263616 h 1677084"/>
            <a:gd name="connsiteX67" fmla="*/ 1805018 w 4371826"/>
            <a:gd name="connsiteY67" fmla="*/ 1239762 h 1677084"/>
            <a:gd name="connsiteX68" fmla="*/ 1836823 w 4371826"/>
            <a:gd name="connsiteY68" fmla="*/ 1192054 h 1677084"/>
            <a:gd name="connsiteX69" fmla="*/ 1844774 w 4371826"/>
            <a:gd name="connsiteY69" fmla="*/ 1168200 h 1677084"/>
            <a:gd name="connsiteX70" fmla="*/ 1868628 w 4371826"/>
            <a:gd name="connsiteY70" fmla="*/ 1152297 h 1677084"/>
            <a:gd name="connsiteX71" fmla="*/ 1892482 w 4371826"/>
            <a:gd name="connsiteY71" fmla="*/ 1104590 h 1677084"/>
            <a:gd name="connsiteX72" fmla="*/ 1916336 w 4371826"/>
            <a:gd name="connsiteY72" fmla="*/ 1080736 h 1677084"/>
            <a:gd name="connsiteX73" fmla="*/ 1932239 w 4371826"/>
            <a:gd name="connsiteY73" fmla="*/ 1056882 h 1677084"/>
            <a:gd name="connsiteX74" fmla="*/ 2003801 w 4371826"/>
            <a:gd name="connsiteY74" fmla="*/ 993271 h 1677084"/>
            <a:gd name="connsiteX75" fmla="*/ 2043557 w 4371826"/>
            <a:gd name="connsiteY75" fmla="*/ 953515 h 1677084"/>
            <a:gd name="connsiteX76" fmla="*/ 2123070 w 4371826"/>
            <a:gd name="connsiteY76" fmla="*/ 897856 h 1677084"/>
            <a:gd name="connsiteX77" fmla="*/ 2178729 w 4371826"/>
            <a:gd name="connsiteY77" fmla="*/ 881953 h 1677084"/>
            <a:gd name="connsiteX78" fmla="*/ 2226437 w 4371826"/>
            <a:gd name="connsiteY78" fmla="*/ 866051 h 1677084"/>
            <a:gd name="connsiteX79" fmla="*/ 2274145 w 4371826"/>
            <a:gd name="connsiteY79" fmla="*/ 858099 h 1677084"/>
            <a:gd name="connsiteX80" fmla="*/ 2297999 w 4371826"/>
            <a:gd name="connsiteY80" fmla="*/ 850148 h 1677084"/>
            <a:gd name="connsiteX81" fmla="*/ 2329804 w 4371826"/>
            <a:gd name="connsiteY81" fmla="*/ 842197 h 1677084"/>
            <a:gd name="connsiteX82" fmla="*/ 2417268 w 4371826"/>
            <a:gd name="connsiteY82" fmla="*/ 810391 h 1677084"/>
            <a:gd name="connsiteX83" fmla="*/ 2464976 w 4371826"/>
            <a:gd name="connsiteY83" fmla="*/ 794489 h 1677084"/>
            <a:gd name="connsiteX84" fmla="*/ 2488830 w 4371826"/>
            <a:gd name="connsiteY84" fmla="*/ 786537 h 1677084"/>
            <a:gd name="connsiteX85" fmla="*/ 2576294 w 4371826"/>
            <a:gd name="connsiteY85" fmla="*/ 770635 h 1677084"/>
            <a:gd name="connsiteX86" fmla="*/ 2600148 w 4371826"/>
            <a:gd name="connsiteY86" fmla="*/ 762684 h 1677084"/>
            <a:gd name="connsiteX87" fmla="*/ 2687613 w 4371826"/>
            <a:gd name="connsiteY87" fmla="*/ 746781 h 1677084"/>
            <a:gd name="connsiteX88" fmla="*/ 2735321 w 4371826"/>
            <a:gd name="connsiteY88" fmla="*/ 730878 h 1677084"/>
            <a:gd name="connsiteX89" fmla="*/ 2759174 w 4371826"/>
            <a:gd name="connsiteY89" fmla="*/ 722927 h 1677084"/>
            <a:gd name="connsiteX90" fmla="*/ 2790980 w 4371826"/>
            <a:gd name="connsiteY90" fmla="*/ 714976 h 1677084"/>
            <a:gd name="connsiteX91" fmla="*/ 2862541 w 4371826"/>
            <a:gd name="connsiteY91" fmla="*/ 699073 h 1677084"/>
            <a:gd name="connsiteX92" fmla="*/ 2910249 w 4371826"/>
            <a:gd name="connsiteY92" fmla="*/ 683171 h 1677084"/>
            <a:gd name="connsiteX93" fmla="*/ 2957957 w 4371826"/>
            <a:gd name="connsiteY93" fmla="*/ 659317 h 1677084"/>
            <a:gd name="connsiteX94" fmla="*/ 2981811 w 4371826"/>
            <a:gd name="connsiteY94" fmla="*/ 667268 h 1677084"/>
            <a:gd name="connsiteX95" fmla="*/ 3005665 w 4371826"/>
            <a:gd name="connsiteY95" fmla="*/ 683171 h 1677084"/>
            <a:gd name="connsiteX96" fmla="*/ 3053373 w 4371826"/>
            <a:gd name="connsiteY96" fmla="*/ 722927 h 1677084"/>
            <a:gd name="connsiteX97" fmla="*/ 3085178 w 4371826"/>
            <a:gd name="connsiteY97" fmla="*/ 730878 h 1677084"/>
            <a:gd name="connsiteX98" fmla="*/ 3156740 w 4371826"/>
            <a:gd name="connsiteY98" fmla="*/ 754732 h 1677084"/>
            <a:gd name="connsiteX99" fmla="*/ 3204447 w 4371826"/>
            <a:gd name="connsiteY99" fmla="*/ 770635 h 1677084"/>
            <a:gd name="connsiteX100" fmla="*/ 3236253 w 4371826"/>
            <a:gd name="connsiteY100" fmla="*/ 778586 h 1677084"/>
            <a:gd name="connsiteX101" fmla="*/ 3283961 w 4371826"/>
            <a:gd name="connsiteY101" fmla="*/ 794489 h 1677084"/>
            <a:gd name="connsiteX102" fmla="*/ 3307814 w 4371826"/>
            <a:gd name="connsiteY102" fmla="*/ 802440 h 1677084"/>
            <a:gd name="connsiteX103" fmla="*/ 3331668 w 4371826"/>
            <a:gd name="connsiteY103" fmla="*/ 810391 h 1677084"/>
            <a:gd name="connsiteX104" fmla="*/ 3387327 w 4371826"/>
            <a:gd name="connsiteY104" fmla="*/ 794489 h 1677084"/>
            <a:gd name="connsiteX105" fmla="*/ 3435035 w 4371826"/>
            <a:gd name="connsiteY105" fmla="*/ 754732 h 1677084"/>
            <a:gd name="connsiteX106" fmla="*/ 3458889 w 4371826"/>
            <a:gd name="connsiteY106" fmla="*/ 738830 h 1677084"/>
            <a:gd name="connsiteX107" fmla="*/ 3506597 w 4371826"/>
            <a:gd name="connsiteY107" fmla="*/ 714976 h 1677084"/>
            <a:gd name="connsiteX108" fmla="*/ 3530451 w 4371826"/>
            <a:gd name="connsiteY108" fmla="*/ 691122 h 1677084"/>
            <a:gd name="connsiteX109" fmla="*/ 3546354 w 4371826"/>
            <a:gd name="connsiteY109" fmla="*/ 667268 h 1677084"/>
            <a:gd name="connsiteX110" fmla="*/ 3570207 w 4371826"/>
            <a:gd name="connsiteY110" fmla="*/ 659317 h 1677084"/>
            <a:gd name="connsiteX111" fmla="*/ 3641769 w 4371826"/>
            <a:gd name="connsiteY111" fmla="*/ 619560 h 1677084"/>
            <a:gd name="connsiteX112" fmla="*/ 3689477 w 4371826"/>
            <a:gd name="connsiteY112" fmla="*/ 595706 h 1677084"/>
            <a:gd name="connsiteX113" fmla="*/ 3713331 w 4371826"/>
            <a:gd name="connsiteY113" fmla="*/ 579804 h 1677084"/>
            <a:gd name="connsiteX114" fmla="*/ 3737185 w 4371826"/>
            <a:gd name="connsiteY114" fmla="*/ 571852 h 1677084"/>
            <a:gd name="connsiteX115" fmla="*/ 3761039 w 4371826"/>
            <a:gd name="connsiteY115" fmla="*/ 555950 h 1677084"/>
            <a:gd name="connsiteX116" fmla="*/ 3864406 w 4371826"/>
            <a:gd name="connsiteY116" fmla="*/ 547998 h 1677084"/>
            <a:gd name="connsiteX117" fmla="*/ 3888260 w 4371826"/>
            <a:gd name="connsiteY117" fmla="*/ 540047 h 1677084"/>
            <a:gd name="connsiteX118" fmla="*/ 4039334 w 4371826"/>
            <a:gd name="connsiteY118" fmla="*/ 555950 h 1677084"/>
            <a:gd name="connsiteX119" fmla="*/ 4110896 w 4371826"/>
            <a:gd name="connsiteY119" fmla="*/ 595706 h 1677084"/>
            <a:gd name="connsiteX120" fmla="*/ 4166555 w 4371826"/>
            <a:gd name="connsiteY120" fmla="*/ 635463 h 1677084"/>
            <a:gd name="connsiteX121" fmla="*/ 4214263 w 4371826"/>
            <a:gd name="connsiteY121" fmla="*/ 667268 h 1677084"/>
            <a:gd name="connsiteX122" fmla="*/ 4238117 w 4371826"/>
            <a:gd name="connsiteY122" fmla="*/ 683171 h 1677084"/>
            <a:gd name="connsiteX123" fmla="*/ 4261971 w 4371826"/>
            <a:gd name="connsiteY123" fmla="*/ 691122 h 1677084"/>
            <a:gd name="connsiteX124" fmla="*/ 4309679 w 4371826"/>
            <a:gd name="connsiteY124" fmla="*/ 722927 h 1677084"/>
            <a:gd name="connsiteX125" fmla="*/ 4333533 w 4371826"/>
            <a:gd name="connsiteY125" fmla="*/ 714976 h 1677084"/>
            <a:gd name="connsiteX126" fmla="*/ 4341484 w 4371826"/>
            <a:gd name="connsiteY126" fmla="*/ 683171 h 1677084"/>
            <a:gd name="connsiteX127" fmla="*/ 4349435 w 4371826"/>
            <a:gd name="connsiteY127" fmla="*/ 635463 h 1677084"/>
            <a:gd name="connsiteX128" fmla="*/ 4357387 w 4371826"/>
            <a:gd name="connsiteY128" fmla="*/ 285605 h 1677084"/>
            <a:gd name="connsiteX129" fmla="*/ 4357387 w 4371826"/>
            <a:gd name="connsiteY129" fmla="*/ 55017 h 1677084"/>
            <a:gd name="connsiteX130" fmla="*/ 4333533 w 4371826"/>
            <a:gd name="connsiteY130" fmla="*/ 47066 h 1677084"/>
            <a:gd name="connsiteX131" fmla="*/ 4222214 w 4371826"/>
            <a:gd name="connsiteY131" fmla="*/ 55017 h 1677084"/>
            <a:gd name="connsiteX132" fmla="*/ 4158604 w 4371826"/>
            <a:gd name="connsiteY132" fmla="*/ 70920 h 1677084"/>
            <a:gd name="connsiteX133" fmla="*/ 4110896 w 4371826"/>
            <a:gd name="connsiteY133" fmla="*/ 78871 h 1677084"/>
            <a:gd name="connsiteX134" fmla="*/ 2783028 w 4371826"/>
            <a:gd name="connsiteY134" fmla="*/ 70920 h 1677084"/>
            <a:gd name="connsiteX135" fmla="*/ 2687613 w 4371826"/>
            <a:gd name="connsiteY135" fmla="*/ 62969 h 1677084"/>
            <a:gd name="connsiteX136" fmla="*/ 1971995 w 4371826"/>
            <a:gd name="connsiteY136" fmla="*/ 70920 h 1677084"/>
            <a:gd name="connsiteX137" fmla="*/ 1805018 w 4371826"/>
            <a:gd name="connsiteY137" fmla="*/ 86823 h 1677084"/>
            <a:gd name="connsiteX138" fmla="*/ 874715 w 4371826"/>
            <a:gd name="connsiteY138" fmla="*/ 78871 h 1677084"/>
            <a:gd name="connsiteX139" fmla="*/ 842910 w 4371826"/>
            <a:gd name="connsiteY139" fmla="*/ 70920 h 1677084"/>
            <a:gd name="connsiteX140" fmla="*/ 723641 w 4371826"/>
            <a:gd name="connsiteY140" fmla="*/ 55017 h 1677084"/>
            <a:gd name="connsiteX141" fmla="*/ 675933 w 4371826"/>
            <a:gd name="connsiteY141" fmla="*/ 39115 h 1677084"/>
            <a:gd name="connsiteX142" fmla="*/ 508955 w 4371826"/>
            <a:gd name="connsiteY142" fmla="*/ 23212 h 1677084"/>
            <a:gd name="connsiteX143" fmla="*/ 135244 w 4371826"/>
            <a:gd name="connsiteY143" fmla="*/ 23212 h 1677084"/>
            <a:gd name="connsiteX144" fmla="*/ 63682 w 4371826"/>
            <a:gd name="connsiteY144" fmla="*/ 39115 h 1677084"/>
            <a:gd name="connsiteX145" fmla="*/ 23926 w 4371826"/>
            <a:gd name="connsiteY145" fmla="*/ 47066 h 1677084"/>
            <a:gd name="connsiteX146" fmla="*/ 72 w 4371826"/>
            <a:gd name="connsiteY146" fmla="*/ 31164 h 1677084"/>
            <a:gd name="connsiteX0" fmla="*/ 72 w 4371826"/>
            <a:gd name="connsiteY0" fmla="*/ 8439 h 1654359"/>
            <a:gd name="connsiteX1" fmla="*/ 31877 w 4371826"/>
            <a:gd name="connsiteY1" fmla="*/ 95903 h 1654359"/>
            <a:gd name="connsiteX2" fmla="*/ 55731 w 4371826"/>
            <a:gd name="connsiteY2" fmla="*/ 111806 h 1654359"/>
            <a:gd name="connsiteX3" fmla="*/ 79585 w 4371826"/>
            <a:gd name="connsiteY3" fmla="*/ 159513 h 1654359"/>
            <a:gd name="connsiteX4" fmla="*/ 111390 w 4371826"/>
            <a:gd name="connsiteY4" fmla="*/ 215172 h 1654359"/>
            <a:gd name="connsiteX5" fmla="*/ 119341 w 4371826"/>
            <a:gd name="connsiteY5" fmla="*/ 239026 h 1654359"/>
            <a:gd name="connsiteX6" fmla="*/ 159098 w 4371826"/>
            <a:gd name="connsiteY6" fmla="*/ 286734 h 1654359"/>
            <a:gd name="connsiteX7" fmla="*/ 190903 w 4371826"/>
            <a:gd name="connsiteY7" fmla="*/ 334442 h 1654359"/>
            <a:gd name="connsiteX8" fmla="*/ 198854 w 4371826"/>
            <a:gd name="connsiteY8" fmla="*/ 358296 h 1654359"/>
            <a:gd name="connsiteX9" fmla="*/ 214757 w 4371826"/>
            <a:gd name="connsiteY9" fmla="*/ 390101 h 1654359"/>
            <a:gd name="connsiteX10" fmla="*/ 238611 w 4371826"/>
            <a:gd name="connsiteY10" fmla="*/ 413955 h 1654359"/>
            <a:gd name="connsiteX11" fmla="*/ 254514 w 4371826"/>
            <a:gd name="connsiteY11" fmla="*/ 437809 h 1654359"/>
            <a:gd name="connsiteX12" fmla="*/ 278367 w 4371826"/>
            <a:gd name="connsiteY12" fmla="*/ 485517 h 1654359"/>
            <a:gd name="connsiteX13" fmla="*/ 302221 w 4371826"/>
            <a:gd name="connsiteY13" fmla="*/ 533225 h 1654359"/>
            <a:gd name="connsiteX14" fmla="*/ 326075 w 4371826"/>
            <a:gd name="connsiteY14" fmla="*/ 549127 h 1654359"/>
            <a:gd name="connsiteX15" fmla="*/ 365832 w 4371826"/>
            <a:gd name="connsiteY15" fmla="*/ 596835 h 1654359"/>
            <a:gd name="connsiteX16" fmla="*/ 381734 w 4371826"/>
            <a:gd name="connsiteY16" fmla="*/ 620689 h 1654359"/>
            <a:gd name="connsiteX17" fmla="*/ 405588 w 4371826"/>
            <a:gd name="connsiteY17" fmla="*/ 644543 h 1654359"/>
            <a:gd name="connsiteX18" fmla="*/ 437394 w 4371826"/>
            <a:gd name="connsiteY18" fmla="*/ 692251 h 1654359"/>
            <a:gd name="connsiteX19" fmla="*/ 453296 w 4371826"/>
            <a:gd name="connsiteY19" fmla="*/ 716105 h 1654359"/>
            <a:gd name="connsiteX20" fmla="*/ 493053 w 4371826"/>
            <a:gd name="connsiteY20" fmla="*/ 763812 h 1654359"/>
            <a:gd name="connsiteX21" fmla="*/ 524858 w 4371826"/>
            <a:gd name="connsiteY21" fmla="*/ 803569 h 1654359"/>
            <a:gd name="connsiteX22" fmla="*/ 532809 w 4371826"/>
            <a:gd name="connsiteY22" fmla="*/ 827423 h 1654359"/>
            <a:gd name="connsiteX23" fmla="*/ 556663 w 4371826"/>
            <a:gd name="connsiteY23" fmla="*/ 851277 h 1654359"/>
            <a:gd name="connsiteX24" fmla="*/ 596420 w 4371826"/>
            <a:gd name="connsiteY24" fmla="*/ 891033 h 1654359"/>
            <a:gd name="connsiteX25" fmla="*/ 612322 w 4371826"/>
            <a:gd name="connsiteY25" fmla="*/ 914887 h 1654359"/>
            <a:gd name="connsiteX26" fmla="*/ 636176 w 4371826"/>
            <a:gd name="connsiteY26" fmla="*/ 922839 h 1654359"/>
            <a:gd name="connsiteX27" fmla="*/ 644127 w 4371826"/>
            <a:gd name="connsiteY27" fmla="*/ 946692 h 1654359"/>
            <a:gd name="connsiteX28" fmla="*/ 667981 w 4371826"/>
            <a:gd name="connsiteY28" fmla="*/ 970546 h 1654359"/>
            <a:gd name="connsiteX29" fmla="*/ 683884 w 4371826"/>
            <a:gd name="connsiteY29" fmla="*/ 1002352 h 1654359"/>
            <a:gd name="connsiteX30" fmla="*/ 707738 w 4371826"/>
            <a:gd name="connsiteY30" fmla="*/ 1026206 h 1654359"/>
            <a:gd name="connsiteX31" fmla="*/ 723641 w 4371826"/>
            <a:gd name="connsiteY31" fmla="*/ 1050059 h 1654359"/>
            <a:gd name="connsiteX32" fmla="*/ 755446 w 4371826"/>
            <a:gd name="connsiteY32" fmla="*/ 1097767 h 1654359"/>
            <a:gd name="connsiteX33" fmla="*/ 763397 w 4371826"/>
            <a:gd name="connsiteY33" fmla="*/ 1121621 h 1654359"/>
            <a:gd name="connsiteX34" fmla="*/ 795202 w 4371826"/>
            <a:gd name="connsiteY34" fmla="*/ 1169329 h 1654359"/>
            <a:gd name="connsiteX35" fmla="*/ 827007 w 4371826"/>
            <a:gd name="connsiteY35" fmla="*/ 1217037 h 1654359"/>
            <a:gd name="connsiteX36" fmla="*/ 850861 w 4371826"/>
            <a:gd name="connsiteY36" fmla="*/ 1264745 h 1654359"/>
            <a:gd name="connsiteX37" fmla="*/ 866764 w 4371826"/>
            <a:gd name="connsiteY37" fmla="*/ 1312452 h 1654359"/>
            <a:gd name="connsiteX38" fmla="*/ 874715 w 4371826"/>
            <a:gd name="connsiteY38" fmla="*/ 1336306 h 1654359"/>
            <a:gd name="connsiteX39" fmla="*/ 890618 w 4371826"/>
            <a:gd name="connsiteY39" fmla="*/ 1360160 h 1654359"/>
            <a:gd name="connsiteX40" fmla="*/ 898569 w 4371826"/>
            <a:gd name="connsiteY40" fmla="*/ 1384014 h 1654359"/>
            <a:gd name="connsiteX41" fmla="*/ 922423 w 4371826"/>
            <a:gd name="connsiteY41" fmla="*/ 1407868 h 1654359"/>
            <a:gd name="connsiteX42" fmla="*/ 938326 w 4371826"/>
            <a:gd name="connsiteY42" fmla="*/ 1431722 h 1654359"/>
            <a:gd name="connsiteX43" fmla="*/ 970131 w 4371826"/>
            <a:gd name="connsiteY43" fmla="*/ 1479430 h 1654359"/>
            <a:gd name="connsiteX44" fmla="*/ 1009887 w 4371826"/>
            <a:gd name="connsiteY44" fmla="*/ 1527138 h 1654359"/>
            <a:gd name="connsiteX45" fmla="*/ 1033741 w 4371826"/>
            <a:gd name="connsiteY45" fmla="*/ 1535089 h 1654359"/>
            <a:gd name="connsiteX46" fmla="*/ 1065547 w 4371826"/>
            <a:gd name="connsiteY46" fmla="*/ 1550992 h 1654359"/>
            <a:gd name="connsiteX47" fmla="*/ 1089401 w 4371826"/>
            <a:gd name="connsiteY47" fmla="*/ 1566894 h 1654359"/>
            <a:gd name="connsiteX48" fmla="*/ 1113254 w 4371826"/>
            <a:gd name="connsiteY48" fmla="*/ 1574846 h 1654359"/>
            <a:gd name="connsiteX49" fmla="*/ 1137108 w 4371826"/>
            <a:gd name="connsiteY49" fmla="*/ 1590748 h 1654359"/>
            <a:gd name="connsiteX50" fmla="*/ 1168914 w 4371826"/>
            <a:gd name="connsiteY50" fmla="*/ 1598699 h 1654359"/>
            <a:gd name="connsiteX51" fmla="*/ 1200719 w 4371826"/>
            <a:gd name="connsiteY51" fmla="*/ 1622553 h 1654359"/>
            <a:gd name="connsiteX52" fmla="*/ 1248427 w 4371826"/>
            <a:gd name="connsiteY52" fmla="*/ 1638456 h 1654359"/>
            <a:gd name="connsiteX53" fmla="*/ 1359745 w 4371826"/>
            <a:gd name="connsiteY53" fmla="*/ 1654359 h 1654359"/>
            <a:gd name="connsiteX54" fmla="*/ 1455161 w 4371826"/>
            <a:gd name="connsiteY54" fmla="*/ 1646407 h 1654359"/>
            <a:gd name="connsiteX55" fmla="*/ 1502868 w 4371826"/>
            <a:gd name="connsiteY55" fmla="*/ 1630505 h 1654359"/>
            <a:gd name="connsiteX56" fmla="*/ 1550576 w 4371826"/>
            <a:gd name="connsiteY56" fmla="*/ 1598699 h 1654359"/>
            <a:gd name="connsiteX57" fmla="*/ 1574430 w 4371826"/>
            <a:gd name="connsiteY57" fmla="*/ 1582797 h 1654359"/>
            <a:gd name="connsiteX58" fmla="*/ 1614187 w 4371826"/>
            <a:gd name="connsiteY58" fmla="*/ 1535089 h 1654359"/>
            <a:gd name="connsiteX59" fmla="*/ 1638041 w 4371826"/>
            <a:gd name="connsiteY59" fmla="*/ 1511235 h 1654359"/>
            <a:gd name="connsiteX60" fmla="*/ 1661894 w 4371826"/>
            <a:gd name="connsiteY60" fmla="*/ 1455576 h 1654359"/>
            <a:gd name="connsiteX61" fmla="*/ 1685748 w 4371826"/>
            <a:gd name="connsiteY61" fmla="*/ 1439673 h 1654359"/>
            <a:gd name="connsiteX62" fmla="*/ 1693700 w 4371826"/>
            <a:gd name="connsiteY62" fmla="*/ 1407868 h 1654359"/>
            <a:gd name="connsiteX63" fmla="*/ 1725505 w 4371826"/>
            <a:gd name="connsiteY63" fmla="*/ 1360160 h 1654359"/>
            <a:gd name="connsiteX64" fmla="*/ 1757310 w 4371826"/>
            <a:gd name="connsiteY64" fmla="*/ 1312452 h 1654359"/>
            <a:gd name="connsiteX65" fmla="*/ 1765261 w 4371826"/>
            <a:gd name="connsiteY65" fmla="*/ 1288599 h 1654359"/>
            <a:gd name="connsiteX66" fmla="*/ 1797067 w 4371826"/>
            <a:gd name="connsiteY66" fmla="*/ 1240891 h 1654359"/>
            <a:gd name="connsiteX67" fmla="*/ 1805018 w 4371826"/>
            <a:gd name="connsiteY67" fmla="*/ 1217037 h 1654359"/>
            <a:gd name="connsiteX68" fmla="*/ 1836823 w 4371826"/>
            <a:gd name="connsiteY68" fmla="*/ 1169329 h 1654359"/>
            <a:gd name="connsiteX69" fmla="*/ 1844774 w 4371826"/>
            <a:gd name="connsiteY69" fmla="*/ 1145475 h 1654359"/>
            <a:gd name="connsiteX70" fmla="*/ 1868628 w 4371826"/>
            <a:gd name="connsiteY70" fmla="*/ 1129572 h 1654359"/>
            <a:gd name="connsiteX71" fmla="*/ 1892482 w 4371826"/>
            <a:gd name="connsiteY71" fmla="*/ 1081865 h 1654359"/>
            <a:gd name="connsiteX72" fmla="*/ 1916336 w 4371826"/>
            <a:gd name="connsiteY72" fmla="*/ 1058011 h 1654359"/>
            <a:gd name="connsiteX73" fmla="*/ 1932239 w 4371826"/>
            <a:gd name="connsiteY73" fmla="*/ 1034157 h 1654359"/>
            <a:gd name="connsiteX74" fmla="*/ 2003801 w 4371826"/>
            <a:gd name="connsiteY74" fmla="*/ 970546 h 1654359"/>
            <a:gd name="connsiteX75" fmla="*/ 2043557 w 4371826"/>
            <a:gd name="connsiteY75" fmla="*/ 930790 h 1654359"/>
            <a:gd name="connsiteX76" fmla="*/ 2123070 w 4371826"/>
            <a:gd name="connsiteY76" fmla="*/ 875131 h 1654359"/>
            <a:gd name="connsiteX77" fmla="*/ 2178729 w 4371826"/>
            <a:gd name="connsiteY77" fmla="*/ 859228 h 1654359"/>
            <a:gd name="connsiteX78" fmla="*/ 2226437 w 4371826"/>
            <a:gd name="connsiteY78" fmla="*/ 843326 h 1654359"/>
            <a:gd name="connsiteX79" fmla="*/ 2274145 w 4371826"/>
            <a:gd name="connsiteY79" fmla="*/ 835374 h 1654359"/>
            <a:gd name="connsiteX80" fmla="*/ 2297999 w 4371826"/>
            <a:gd name="connsiteY80" fmla="*/ 827423 h 1654359"/>
            <a:gd name="connsiteX81" fmla="*/ 2329804 w 4371826"/>
            <a:gd name="connsiteY81" fmla="*/ 819472 h 1654359"/>
            <a:gd name="connsiteX82" fmla="*/ 2417268 w 4371826"/>
            <a:gd name="connsiteY82" fmla="*/ 787666 h 1654359"/>
            <a:gd name="connsiteX83" fmla="*/ 2464976 w 4371826"/>
            <a:gd name="connsiteY83" fmla="*/ 771764 h 1654359"/>
            <a:gd name="connsiteX84" fmla="*/ 2488830 w 4371826"/>
            <a:gd name="connsiteY84" fmla="*/ 763812 h 1654359"/>
            <a:gd name="connsiteX85" fmla="*/ 2576294 w 4371826"/>
            <a:gd name="connsiteY85" fmla="*/ 747910 h 1654359"/>
            <a:gd name="connsiteX86" fmla="*/ 2600148 w 4371826"/>
            <a:gd name="connsiteY86" fmla="*/ 739959 h 1654359"/>
            <a:gd name="connsiteX87" fmla="*/ 2687613 w 4371826"/>
            <a:gd name="connsiteY87" fmla="*/ 724056 h 1654359"/>
            <a:gd name="connsiteX88" fmla="*/ 2735321 w 4371826"/>
            <a:gd name="connsiteY88" fmla="*/ 708153 h 1654359"/>
            <a:gd name="connsiteX89" fmla="*/ 2759174 w 4371826"/>
            <a:gd name="connsiteY89" fmla="*/ 700202 h 1654359"/>
            <a:gd name="connsiteX90" fmla="*/ 2790980 w 4371826"/>
            <a:gd name="connsiteY90" fmla="*/ 692251 h 1654359"/>
            <a:gd name="connsiteX91" fmla="*/ 2862541 w 4371826"/>
            <a:gd name="connsiteY91" fmla="*/ 676348 h 1654359"/>
            <a:gd name="connsiteX92" fmla="*/ 2910249 w 4371826"/>
            <a:gd name="connsiteY92" fmla="*/ 660446 h 1654359"/>
            <a:gd name="connsiteX93" fmla="*/ 2957957 w 4371826"/>
            <a:gd name="connsiteY93" fmla="*/ 636592 h 1654359"/>
            <a:gd name="connsiteX94" fmla="*/ 2981811 w 4371826"/>
            <a:gd name="connsiteY94" fmla="*/ 644543 h 1654359"/>
            <a:gd name="connsiteX95" fmla="*/ 3005665 w 4371826"/>
            <a:gd name="connsiteY95" fmla="*/ 660446 h 1654359"/>
            <a:gd name="connsiteX96" fmla="*/ 3053373 w 4371826"/>
            <a:gd name="connsiteY96" fmla="*/ 700202 h 1654359"/>
            <a:gd name="connsiteX97" fmla="*/ 3085178 w 4371826"/>
            <a:gd name="connsiteY97" fmla="*/ 708153 h 1654359"/>
            <a:gd name="connsiteX98" fmla="*/ 3156740 w 4371826"/>
            <a:gd name="connsiteY98" fmla="*/ 732007 h 1654359"/>
            <a:gd name="connsiteX99" fmla="*/ 3204447 w 4371826"/>
            <a:gd name="connsiteY99" fmla="*/ 747910 h 1654359"/>
            <a:gd name="connsiteX100" fmla="*/ 3236253 w 4371826"/>
            <a:gd name="connsiteY100" fmla="*/ 755861 h 1654359"/>
            <a:gd name="connsiteX101" fmla="*/ 3283961 w 4371826"/>
            <a:gd name="connsiteY101" fmla="*/ 771764 h 1654359"/>
            <a:gd name="connsiteX102" fmla="*/ 3307814 w 4371826"/>
            <a:gd name="connsiteY102" fmla="*/ 779715 h 1654359"/>
            <a:gd name="connsiteX103" fmla="*/ 3331668 w 4371826"/>
            <a:gd name="connsiteY103" fmla="*/ 787666 h 1654359"/>
            <a:gd name="connsiteX104" fmla="*/ 3387327 w 4371826"/>
            <a:gd name="connsiteY104" fmla="*/ 771764 h 1654359"/>
            <a:gd name="connsiteX105" fmla="*/ 3435035 w 4371826"/>
            <a:gd name="connsiteY105" fmla="*/ 732007 h 1654359"/>
            <a:gd name="connsiteX106" fmla="*/ 3458889 w 4371826"/>
            <a:gd name="connsiteY106" fmla="*/ 716105 h 1654359"/>
            <a:gd name="connsiteX107" fmla="*/ 3506597 w 4371826"/>
            <a:gd name="connsiteY107" fmla="*/ 692251 h 1654359"/>
            <a:gd name="connsiteX108" fmla="*/ 3530451 w 4371826"/>
            <a:gd name="connsiteY108" fmla="*/ 668397 h 1654359"/>
            <a:gd name="connsiteX109" fmla="*/ 3546354 w 4371826"/>
            <a:gd name="connsiteY109" fmla="*/ 644543 h 1654359"/>
            <a:gd name="connsiteX110" fmla="*/ 3570207 w 4371826"/>
            <a:gd name="connsiteY110" fmla="*/ 636592 h 1654359"/>
            <a:gd name="connsiteX111" fmla="*/ 3641769 w 4371826"/>
            <a:gd name="connsiteY111" fmla="*/ 596835 h 1654359"/>
            <a:gd name="connsiteX112" fmla="*/ 3689477 w 4371826"/>
            <a:gd name="connsiteY112" fmla="*/ 572981 h 1654359"/>
            <a:gd name="connsiteX113" fmla="*/ 3713331 w 4371826"/>
            <a:gd name="connsiteY113" fmla="*/ 557079 h 1654359"/>
            <a:gd name="connsiteX114" fmla="*/ 3737185 w 4371826"/>
            <a:gd name="connsiteY114" fmla="*/ 549127 h 1654359"/>
            <a:gd name="connsiteX115" fmla="*/ 3761039 w 4371826"/>
            <a:gd name="connsiteY115" fmla="*/ 533225 h 1654359"/>
            <a:gd name="connsiteX116" fmla="*/ 3864406 w 4371826"/>
            <a:gd name="connsiteY116" fmla="*/ 525273 h 1654359"/>
            <a:gd name="connsiteX117" fmla="*/ 3888260 w 4371826"/>
            <a:gd name="connsiteY117" fmla="*/ 517322 h 1654359"/>
            <a:gd name="connsiteX118" fmla="*/ 4039334 w 4371826"/>
            <a:gd name="connsiteY118" fmla="*/ 533225 h 1654359"/>
            <a:gd name="connsiteX119" fmla="*/ 4110896 w 4371826"/>
            <a:gd name="connsiteY119" fmla="*/ 572981 h 1654359"/>
            <a:gd name="connsiteX120" fmla="*/ 4166555 w 4371826"/>
            <a:gd name="connsiteY120" fmla="*/ 612738 h 1654359"/>
            <a:gd name="connsiteX121" fmla="*/ 4214263 w 4371826"/>
            <a:gd name="connsiteY121" fmla="*/ 644543 h 1654359"/>
            <a:gd name="connsiteX122" fmla="*/ 4238117 w 4371826"/>
            <a:gd name="connsiteY122" fmla="*/ 660446 h 1654359"/>
            <a:gd name="connsiteX123" fmla="*/ 4261971 w 4371826"/>
            <a:gd name="connsiteY123" fmla="*/ 668397 h 1654359"/>
            <a:gd name="connsiteX124" fmla="*/ 4309679 w 4371826"/>
            <a:gd name="connsiteY124" fmla="*/ 700202 h 1654359"/>
            <a:gd name="connsiteX125" fmla="*/ 4333533 w 4371826"/>
            <a:gd name="connsiteY125" fmla="*/ 692251 h 1654359"/>
            <a:gd name="connsiteX126" fmla="*/ 4341484 w 4371826"/>
            <a:gd name="connsiteY126" fmla="*/ 660446 h 1654359"/>
            <a:gd name="connsiteX127" fmla="*/ 4349435 w 4371826"/>
            <a:gd name="connsiteY127" fmla="*/ 612738 h 1654359"/>
            <a:gd name="connsiteX128" fmla="*/ 4357387 w 4371826"/>
            <a:gd name="connsiteY128" fmla="*/ 262880 h 1654359"/>
            <a:gd name="connsiteX129" fmla="*/ 4357387 w 4371826"/>
            <a:gd name="connsiteY129" fmla="*/ 32292 h 1654359"/>
            <a:gd name="connsiteX130" fmla="*/ 4333533 w 4371826"/>
            <a:gd name="connsiteY130" fmla="*/ 24341 h 1654359"/>
            <a:gd name="connsiteX131" fmla="*/ 4222214 w 4371826"/>
            <a:gd name="connsiteY131" fmla="*/ 32292 h 1654359"/>
            <a:gd name="connsiteX132" fmla="*/ 4158604 w 4371826"/>
            <a:gd name="connsiteY132" fmla="*/ 48195 h 1654359"/>
            <a:gd name="connsiteX133" fmla="*/ 4110896 w 4371826"/>
            <a:gd name="connsiteY133" fmla="*/ 56146 h 1654359"/>
            <a:gd name="connsiteX134" fmla="*/ 2783028 w 4371826"/>
            <a:gd name="connsiteY134" fmla="*/ 48195 h 1654359"/>
            <a:gd name="connsiteX135" fmla="*/ 2687613 w 4371826"/>
            <a:gd name="connsiteY135" fmla="*/ 40244 h 1654359"/>
            <a:gd name="connsiteX136" fmla="*/ 1971995 w 4371826"/>
            <a:gd name="connsiteY136" fmla="*/ 48195 h 1654359"/>
            <a:gd name="connsiteX137" fmla="*/ 1805018 w 4371826"/>
            <a:gd name="connsiteY137" fmla="*/ 64098 h 1654359"/>
            <a:gd name="connsiteX138" fmla="*/ 874715 w 4371826"/>
            <a:gd name="connsiteY138" fmla="*/ 56146 h 1654359"/>
            <a:gd name="connsiteX139" fmla="*/ 842910 w 4371826"/>
            <a:gd name="connsiteY139" fmla="*/ 48195 h 1654359"/>
            <a:gd name="connsiteX140" fmla="*/ 723641 w 4371826"/>
            <a:gd name="connsiteY140" fmla="*/ 32292 h 1654359"/>
            <a:gd name="connsiteX141" fmla="*/ 675933 w 4371826"/>
            <a:gd name="connsiteY141" fmla="*/ 16390 h 1654359"/>
            <a:gd name="connsiteX142" fmla="*/ 516907 w 4371826"/>
            <a:gd name="connsiteY142" fmla="*/ 32292 h 1654359"/>
            <a:gd name="connsiteX143" fmla="*/ 135244 w 4371826"/>
            <a:gd name="connsiteY143" fmla="*/ 487 h 1654359"/>
            <a:gd name="connsiteX144" fmla="*/ 63682 w 4371826"/>
            <a:gd name="connsiteY144" fmla="*/ 16390 h 1654359"/>
            <a:gd name="connsiteX145" fmla="*/ 23926 w 4371826"/>
            <a:gd name="connsiteY145" fmla="*/ 24341 h 1654359"/>
            <a:gd name="connsiteX146" fmla="*/ 72 w 4371826"/>
            <a:gd name="connsiteY146" fmla="*/ 8439 h 1654359"/>
            <a:gd name="connsiteX0" fmla="*/ 72 w 4371826"/>
            <a:gd name="connsiteY0" fmla="*/ 8439 h 1654359"/>
            <a:gd name="connsiteX1" fmla="*/ 31877 w 4371826"/>
            <a:gd name="connsiteY1" fmla="*/ 95903 h 1654359"/>
            <a:gd name="connsiteX2" fmla="*/ 55731 w 4371826"/>
            <a:gd name="connsiteY2" fmla="*/ 111806 h 1654359"/>
            <a:gd name="connsiteX3" fmla="*/ 79585 w 4371826"/>
            <a:gd name="connsiteY3" fmla="*/ 159513 h 1654359"/>
            <a:gd name="connsiteX4" fmla="*/ 111390 w 4371826"/>
            <a:gd name="connsiteY4" fmla="*/ 215172 h 1654359"/>
            <a:gd name="connsiteX5" fmla="*/ 119341 w 4371826"/>
            <a:gd name="connsiteY5" fmla="*/ 239026 h 1654359"/>
            <a:gd name="connsiteX6" fmla="*/ 159098 w 4371826"/>
            <a:gd name="connsiteY6" fmla="*/ 286734 h 1654359"/>
            <a:gd name="connsiteX7" fmla="*/ 190903 w 4371826"/>
            <a:gd name="connsiteY7" fmla="*/ 334442 h 1654359"/>
            <a:gd name="connsiteX8" fmla="*/ 198854 w 4371826"/>
            <a:gd name="connsiteY8" fmla="*/ 358296 h 1654359"/>
            <a:gd name="connsiteX9" fmla="*/ 214757 w 4371826"/>
            <a:gd name="connsiteY9" fmla="*/ 390101 h 1654359"/>
            <a:gd name="connsiteX10" fmla="*/ 238611 w 4371826"/>
            <a:gd name="connsiteY10" fmla="*/ 413955 h 1654359"/>
            <a:gd name="connsiteX11" fmla="*/ 254514 w 4371826"/>
            <a:gd name="connsiteY11" fmla="*/ 437809 h 1654359"/>
            <a:gd name="connsiteX12" fmla="*/ 278367 w 4371826"/>
            <a:gd name="connsiteY12" fmla="*/ 485517 h 1654359"/>
            <a:gd name="connsiteX13" fmla="*/ 302221 w 4371826"/>
            <a:gd name="connsiteY13" fmla="*/ 533225 h 1654359"/>
            <a:gd name="connsiteX14" fmla="*/ 326075 w 4371826"/>
            <a:gd name="connsiteY14" fmla="*/ 549127 h 1654359"/>
            <a:gd name="connsiteX15" fmla="*/ 365832 w 4371826"/>
            <a:gd name="connsiteY15" fmla="*/ 596835 h 1654359"/>
            <a:gd name="connsiteX16" fmla="*/ 381734 w 4371826"/>
            <a:gd name="connsiteY16" fmla="*/ 620689 h 1654359"/>
            <a:gd name="connsiteX17" fmla="*/ 405588 w 4371826"/>
            <a:gd name="connsiteY17" fmla="*/ 644543 h 1654359"/>
            <a:gd name="connsiteX18" fmla="*/ 437394 w 4371826"/>
            <a:gd name="connsiteY18" fmla="*/ 692251 h 1654359"/>
            <a:gd name="connsiteX19" fmla="*/ 453296 w 4371826"/>
            <a:gd name="connsiteY19" fmla="*/ 716105 h 1654359"/>
            <a:gd name="connsiteX20" fmla="*/ 493053 w 4371826"/>
            <a:gd name="connsiteY20" fmla="*/ 763812 h 1654359"/>
            <a:gd name="connsiteX21" fmla="*/ 524858 w 4371826"/>
            <a:gd name="connsiteY21" fmla="*/ 803569 h 1654359"/>
            <a:gd name="connsiteX22" fmla="*/ 532809 w 4371826"/>
            <a:gd name="connsiteY22" fmla="*/ 827423 h 1654359"/>
            <a:gd name="connsiteX23" fmla="*/ 556663 w 4371826"/>
            <a:gd name="connsiteY23" fmla="*/ 851277 h 1654359"/>
            <a:gd name="connsiteX24" fmla="*/ 596420 w 4371826"/>
            <a:gd name="connsiteY24" fmla="*/ 891033 h 1654359"/>
            <a:gd name="connsiteX25" fmla="*/ 612322 w 4371826"/>
            <a:gd name="connsiteY25" fmla="*/ 914887 h 1654359"/>
            <a:gd name="connsiteX26" fmla="*/ 636176 w 4371826"/>
            <a:gd name="connsiteY26" fmla="*/ 922839 h 1654359"/>
            <a:gd name="connsiteX27" fmla="*/ 644127 w 4371826"/>
            <a:gd name="connsiteY27" fmla="*/ 946692 h 1654359"/>
            <a:gd name="connsiteX28" fmla="*/ 667981 w 4371826"/>
            <a:gd name="connsiteY28" fmla="*/ 970546 h 1654359"/>
            <a:gd name="connsiteX29" fmla="*/ 683884 w 4371826"/>
            <a:gd name="connsiteY29" fmla="*/ 1002352 h 1654359"/>
            <a:gd name="connsiteX30" fmla="*/ 707738 w 4371826"/>
            <a:gd name="connsiteY30" fmla="*/ 1026206 h 1654359"/>
            <a:gd name="connsiteX31" fmla="*/ 723641 w 4371826"/>
            <a:gd name="connsiteY31" fmla="*/ 1050059 h 1654359"/>
            <a:gd name="connsiteX32" fmla="*/ 755446 w 4371826"/>
            <a:gd name="connsiteY32" fmla="*/ 1097767 h 1654359"/>
            <a:gd name="connsiteX33" fmla="*/ 763397 w 4371826"/>
            <a:gd name="connsiteY33" fmla="*/ 1121621 h 1654359"/>
            <a:gd name="connsiteX34" fmla="*/ 795202 w 4371826"/>
            <a:gd name="connsiteY34" fmla="*/ 1169329 h 1654359"/>
            <a:gd name="connsiteX35" fmla="*/ 827007 w 4371826"/>
            <a:gd name="connsiteY35" fmla="*/ 1217037 h 1654359"/>
            <a:gd name="connsiteX36" fmla="*/ 850861 w 4371826"/>
            <a:gd name="connsiteY36" fmla="*/ 1264745 h 1654359"/>
            <a:gd name="connsiteX37" fmla="*/ 866764 w 4371826"/>
            <a:gd name="connsiteY37" fmla="*/ 1312452 h 1654359"/>
            <a:gd name="connsiteX38" fmla="*/ 874715 w 4371826"/>
            <a:gd name="connsiteY38" fmla="*/ 1336306 h 1654359"/>
            <a:gd name="connsiteX39" fmla="*/ 890618 w 4371826"/>
            <a:gd name="connsiteY39" fmla="*/ 1360160 h 1654359"/>
            <a:gd name="connsiteX40" fmla="*/ 898569 w 4371826"/>
            <a:gd name="connsiteY40" fmla="*/ 1384014 h 1654359"/>
            <a:gd name="connsiteX41" fmla="*/ 922423 w 4371826"/>
            <a:gd name="connsiteY41" fmla="*/ 1407868 h 1654359"/>
            <a:gd name="connsiteX42" fmla="*/ 938326 w 4371826"/>
            <a:gd name="connsiteY42" fmla="*/ 1431722 h 1654359"/>
            <a:gd name="connsiteX43" fmla="*/ 970131 w 4371826"/>
            <a:gd name="connsiteY43" fmla="*/ 1479430 h 1654359"/>
            <a:gd name="connsiteX44" fmla="*/ 1009887 w 4371826"/>
            <a:gd name="connsiteY44" fmla="*/ 1527138 h 1654359"/>
            <a:gd name="connsiteX45" fmla="*/ 1033741 w 4371826"/>
            <a:gd name="connsiteY45" fmla="*/ 1535089 h 1654359"/>
            <a:gd name="connsiteX46" fmla="*/ 1065547 w 4371826"/>
            <a:gd name="connsiteY46" fmla="*/ 1550992 h 1654359"/>
            <a:gd name="connsiteX47" fmla="*/ 1089401 w 4371826"/>
            <a:gd name="connsiteY47" fmla="*/ 1566894 h 1654359"/>
            <a:gd name="connsiteX48" fmla="*/ 1113254 w 4371826"/>
            <a:gd name="connsiteY48" fmla="*/ 1574846 h 1654359"/>
            <a:gd name="connsiteX49" fmla="*/ 1137108 w 4371826"/>
            <a:gd name="connsiteY49" fmla="*/ 1590748 h 1654359"/>
            <a:gd name="connsiteX50" fmla="*/ 1168914 w 4371826"/>
            <a:gd name="connsiteY50" fmla="*/ 1598699 h 1654359"/>
            <a:gd name="connsiteX51" fmla="*/ 1200719 w 4371826"/>
            <a:gd name="connsiteY51" fmla="*/ 1622553 h 1654359"/>
            <a:gd name="connsiteX52" fmla="*/ 1248427 w 4371826"/>
            <a:gd name="connsiteY52" fmla="*/ 1638456 h 1654359"/>
            <a:gd name="connsiteX53" fmla="*/ 1359745 w 4371826"/>
            <a:gd name="connsiteY53" fmla="*/ 1654359 h 1654359"/>
            <a:gd name="connsiteX54" fmla="*/ 1455161 w 4371826"/>
            <a:gd name="connsiteY54" fmla="*/ 1646407 h 1654359"/>
            <a:gd name="connsiteX55" fmla="*/ 1502868 w 4371826"/>
            <a:gd name="connsiteY55" fmla="*/ 1630505 h 1654359"/>
            <a:gd name="connsiteX56" fmla="*/ 1550576 w 4371826"/>
            <a:gd name="connsiteY56" fmla="*/ 1598699 h 1654359"/>
            <a:gd name="connsiteX57" fmla="*/ 1574430 w 4371826"/>
            <a:gd name="connsiteY57" fmla="*/ 1582797 h 1654359"/>
            <a:gd name="connsiteX58" fmla="*/ 1614187 w 4371826"/>
            <a:gd name="connsiteY58" fmla="*/ 1535089 h 1654359"/>
            <a:gd name="connsiteX59" fmla="*/ 1638041 w 4371826"/>
            <a:gd name="connsiteY59" fmla="*/ 1511235 h 1654359"/>
            <a:gd name="connsiteX60" fmla="*/ 1661894 w 4371826"/>
            <a:gd name="connsiteY60" fmla="*/ 1455576 h 1654359"/>
            <a:gd name="connsiteX61" fmla="*/ 1685748 w 4371826"/>
            <a:gd name="connsiteY61" fmla="*/ 1439673 h 1654359"/>
            <a:gd name="connsiteX62" fmla="*/ 1693700 w 4371826"/>
            <a:gd name="connsiteY62" fmla="*/ 1407868 h 1654359"/>
            <a:gd name="connsiteX63" fmla="*/ 1725505 w 4371826"/>
            <a:gd name="connsiteY63" fmla="*/ 1360160 h 1654359"/>
            <a:gd name="connsiteX64" fmla="*/ 1757310 w 4371826"/>
            <a:gd name="connsiteY64" fmla="*/ 1312452 h 1654359"/>
            <a:gd name="connsiteX65" fmla="*/ 1765261 w 4371826"/>
            <a:gd name="connsiteY65" fmla="*/ 1288599 h 1654359"/>
            <a:gd name="connsiteX66" fmla="*/ 1797067 w 4371826"/>
            <a:gd name="connsiteY66" fmla="*/ 1240891 h 1654359"/>
            <a:gd name="connsiteX67" fmla="*/ 1805018 w 4371826"/>
            <a:gd name="connsiteY67" fmla="*/ 1217037 h 1654359"/>
            <a:gd name="connsiteX68" fmla="*/ 1836823 w 4371826"/>
            <a:gd name="connsiteY68" fmla="*/ 1169329 h 1654359"/>
            <a:gd name="connsiteX69" fmla="*/ 1844774 w 4371826"/>
            <a:gd name="connsiteY69" fmla="*/ 1145475 h 1654359"/>
            <a:gd name="connsiteX70" fmla="*/ 1868628 w 4371826"/>
            <a:gd name="connsiteY70" fmla="*/ 1129572 h 1654359"/>
            <a:gd name="connsiteX71" fmla="*/ 1892482 w 4371826"/>
            <a:gd name="connsiteY71" fmla="*/ 1081865 h 1654359"/>
            <a:gd name="connsiteX72" fmla="*/ 1916336 w 4371826"/>
            <a:gd name="connsiteY72" fmla="*/ 1058011 h 1654359"/>
            <a:gd name="connsiteX73" fmla="*/ 1932239 w 4371826"/>
            <a:gd name="connsiteY73" fmla="*/ 1034157 h 1654359"/>
            <a:gd name="connsiteX74" fmla="*/ 2003801 w 4371826"/>
            <a:gd name="connsiteY74" fmla="*/ 970546 h 1654359"/>
            <a:gd name="connsiteX75" fmla="*/ 2043557 w 4371826"/>
            <a:gd name="connsiteY75" fmla="*/ 930790 h 1654359"/>
            <a:gd name="connsiteX76" fmla="*/ 2123070 w 4371826"/>
            <a:gd name="connsiteY76" fmla="*/ 875131 h 1654359"/>
            <a:gd name="connsiteX77" fmla="*/ 2178729 w 4371826"/>
            <a:gd name="connsiteY77" fmla="*/ 859228 h 1654359"/>
            <a:gd name="connsiteX78" fmla="*/ 2226437 w 4371826"/>
            <a:gd name="connsiteY78" fmla="*/ 843326 h 1654359"/>
            <a:gd name="connsiteX79" fmla="*/ 2274145 w 4371826"/>
            <a:gd name="connsiteY79" fmla="*/ 835374 h 1654359"/>
            <a:gd name="connsiteX80" fmla="*/ 2297999 w 4371826"/>
            <a:gd name="connsiteY80" fmla="*/ 827423 h 1654359"/>
            <a:gd name="connsiteX81" fmla="*/ 2329804 w 4371826"/>
            <a:gd name="connsiteY81" fmla="*/ 819472 h 1654359"/>
            <a:gd name="connsiteX82" fmla="*/ 2417268 w 4371826"/>
            <a:gd name="connsiteY82" fmla="*/ 787666 h 1654359"/>
            <a:gd name="connsiteX83" fmla="*/ 2464976 w 4371826"/>
            <a:gd name="connsiteY83" fmla="*/ 771764 h 1654359"/>
            <a:gd name="connsiteX84" fmla="*/ 2488830 w 4371826"/>
            <a:gd name="connsiteY84" fmla="*/ 763812 h 1654359"/>
            <a:gd name="connsiteX85" fmla="*/ 2576294 w 4371826"/>
            <a:gd name="connsiteY85" fmla="*/ 747910 h 1654359"/>
            <a:gd name="connsiteX86" fmla="*/ 2600148 w 4371826"/>
            <a:gd name="connsiteY86" fmla="*/ 739959 h 1654359"/>
            <a:gd name="connsiteX87" fmla="*/ 2687613 w 4371826"/>
            <a:gd name="connsiteY87" fmla="*/ 724056 h 1654359"/>
            <a:gd name="connsiteX88" fmla="*/ 2735321 w 4371826"/>
            <a:gd name="connsiteY88" fmla="*/ 708153 h 1654359"/>
            <a:gd name="connsiteX89" fmla="*/ 2759174 w 4371826"/>
            <a:gd name="connsiteY89" fmla="*/ 700202 h 1654359"/>
            <a:gd name="connsiteX90" fmla="*/ 2790980 w 4371826"/>
            <a:gd name="connsiteY90" fmla="*/ 692251 h 1654359"/>
            <a:gd name="connsiteX91" fmla="*/ 2862541 w 4371826"/>
            <a:gd name="connsiteY91" fmla="*/ 676348 h 1654359"/>
            <a:gd name="connsiteX92" fmla="*/ 2910249 w 4371826"/>
            <a:gd name="connsiteY92" fmla="*/ 660446 h 1654359"/>
            <a:gd name="connsiteX93" fmla="*/ 2957957 w 4371826"/>
            <a:gd name="connsiteY93" fmla="*/ 636592 h 1654359"/>
            <a:gd name="connsiteX94" fmla="*/ 2981811 w 4371826"/>
            <a:gd name="connsiteY94" fmla="*/ 644543 h 1654359"/>
            <a:gd name="connsiteX95" fmla="*/ 3005665 w 4371826"/>
            <a:gd name="connsiteY95" fmla="*/ 660446 h 1654359"/>
            <a:gd name="connsiteX96" fmla="*/ 3053373 w 4371826"/>
            <a:gd name="connsiteY96" fmla="*/ 700202 h 1654359"/>
            <a:gd name="connsiteX97" fmla="*/ 3085178 w 4371826"/>
            <a:gd name="connsiteY97" fmla="*/ 708153 h 1654359"/>
            <a:gd name="connsiteX98" fmla="*/ 3156740 w 4371826"/>
            <a:gd name="connsiteY98" fmla="*/ 732007 h 1654359"/>
            <a:gd name="connsiteX99" fmla="*/ 3204447 w 4371826"/>
            <a:gd name="connsiteY99" fmla="*/ 747910 h 1654359"/>
            <a:gd name="connsiteX100" fmla="*/ 3236253 w 4371826"/>
            <a:gd name="connsiteY100" fmla="*/ 755861 h 1654359"/>
            <a:gd name="connsiteX101" fmla="*/ 3283961 w 4371826"/>
            <a:gd name="connsiteY101" fmla="*/ 771764 h 1654359"/>
            <a:gd name="connsiteX102" fmla="*/ 3307814 w 4371826"/>
            <a:gd name="connsiteY102" fmla="*/ 779715 h 1654359"/>
            <a:gd name="connsiteX103" fmla="*/ 3331668 w 4371826"/>
            <a:gd name="connsiteY103" fmla="*/ 787666 h 1654359"/>
            <a:gd name="connsiteX104" fmla="*/ 3387327 w 4371826"/>
            <a:gd name="connsiteY104" fmla="*/ 771764 h 1654359"/>
            <a:gd name="connsiteX105" fmla="*/ 3435035 w 4371826"/>
            <a:gd name="connsiteY105" fmla="*/ 732007 h 1654359"/>
            <a:gd name="connsiteX106" fmla="*/ 3458889 w 4371826"/>
            <a:gd name="connsiteY106" fmla="*/ 716105 h 1654359"/>
            <a:gd name="connsiteX107" fmla="*/ 3506597 w 4371826"/>
            <a:gd name="connsiteY107" fmla="*/ 692251 h 1654359"/>
            <a:gd name="connsiteX108" fmla="*/ 3530451 w 4371826"/>
            <a:gd name="connsiteY108" fmla="*/ 668397 h 1654359"/>
            <a:gd name="connsiteX109" fmla="*/ 3546354 w 4371826"/>
            <a:gd name="connsiteY109" fmla="*/ 644543 h 1654359"/>
            <a:gd name="connsiteX110" fmla="*/ 3570207 w 4371826"/>
            <a:gd name="connsiteY110" fmla="*/ 636592 h 1654359"/>
            <a:gd name="connsiteX111" fmla="*/ 3641769 w 4371826"/>
            <a:gd name="connsiteY111" fmla="*/ 596835 h 1654359"/>
            <a:gd name="connsiteX112" fmla="*/ 3711917 w 4371826"/>
            <a:gd name="connsiteY112" fmla="*/ 606639 h 1654359"/>
            <a:gd name="connsiteX113" fmla="*/ 3713331 w 4371826"/>
            <a:gd name="connsiteY113" fmla="*/ 557079 h 1654359"/>
            <a:gd name="connsiteX114" fmla="*/ 3737185 w 4371826"/>
            <a:gd name="connsiteY114" fmla="*/ 549127 h 1654359"/>
            <a:gd name="connsiteX115" fmla="*/ 3761039 w 4371826"/>
            <a:gd name="connsiteY115" fmla="*/ 533225 h 1654359"/>
            <a:gd name="connsiteX116" fmla="*/ 3864406 w 4371826"/>
            <a:gd name="connsiteY116" fmla="*/ 525273 h 1654359"/>
            <a:gd name="connsiteX117" fmla="*/ 3888260 w 4371826"/>
            <a:gd name="connsiteY117" fmla="*/ 517322 h 1654359"/>
            <a:gd name="connsiteX118" fmla="*/ 4039334 w 4371826"/>
            <a:gd name="connsiteY118" fmla="*/ 533225 h 1654359"/>
            <a:gd name="connsiteX119" fmla="*/ 4110896 w 4371826"/>
            <a:gd name="connsiteY119" fmla="*/ 572981 h 1654359"/>
            <a:gd name="connsiteX120" fmla="*/ 4166555 w 4371826"/>
            <a:gd name="connsiteY120" fmla="*/ 612738 h 1654359"/>
            <a:gd name="connsiteX121" fmla="*/ 4214263 w 4371826"/>
            <a:gd name="connsiteY121" fmla="*/ 644543 h 1654359"/>
            <a:gd name="connsiteX122" fmla="*/ 4238117 w 4371826"/>
            <a:gd name="connsiteY122" fmla="*/ 660446 h 1654359"/>
            <a:gd name="connsiteX123" fmla="*/ 4261971 w 4371826"/>
            <a:gd name="connsiteY123" fmla="*/ 668397 h 1654359"/>
            <a:gd name="connsiteX124" fmla="*/ 4309679 w 4371826"/>
            <a:gd name="connsiteY124" fmla="*/ 700202 h 1654359"/>
            <a:gd name="connsiteX125" fmla="*/ 4333533 w 4371826"/>
            <a:gd name="connsiteY125" fmla="*/ 692251 h 1654359"/>
            <a:gd name="connsiteX126" fmla="*/ 4341484 w 4371826"/>
            <a:gd name="connsiteY126" fmla="*/ 660446 h 1654359"/>
            <a:gd name="connsiteX127" fmla="*/ 4349435 w 4371826"/>
            <a:gd name="connsiteY127" fmla="*/ 612738 h 1654359"/>
            <a:gd name="connsiteX128" fmla="*/ 4357387 w 4371826"/>
            <a:gd name="connsiteY128" fmla="*/ 262880 h 1654359"/>
            <a:gd name="connsiteX129" fmla="*/ 4357387 w 4371826"/>
            <a:gd name="connsiteY129" fmla="*/ 32292 h 1654359"/>
            <a:gd name="connsiteX130" fmla="*/ 4333533 w 4371826"/>
            <a:gd name="connsiteY130" fmla="*/ 24341 h 1654359"/>
            <a:gd name="connsiteX131" fmla="*/ 4222214 w 4371826"/>
            <a:gd name="connsiteY131" fmla="*/ 32292 h 1654359"/>
            <a:gd name="connsiteX132" fmla="*/ 4158604 w 4371826"/>
            <a:gd name="connsiteY132" fmla="*/ 48195 h 1654359"/>
            <a:gd name="connsiteX133" fmla="*/ 4110896 w 4371826"/>
            <a:gd name="connsiteY133" fmla="*/ 56146 h 1654359"/>
            <a:gd name="connsiteX134" fmla="*/ 2783028 w 4371826"/>
            <a:gd name="connsiteY134" fmla="*/ 48195 h 1654359"/>
            <a:gd name="connsiteX135" fmla="*/ 2687613 w 4371826"/>
            <a:gd name="connsiteY135" fmla="*/ 40244 h 1654359"/>
            <a:gd name="connsiteX136" fmla="*/ 1971995 w 4371826"/>
            <a:gd name="connsiteY136" fmla="*/ 48195 h 1654359"/>
            <a:gd name="connsiteX137" fmla="*/ 1805018 w 4371826"/>
            <a:gd name="connsiteY137" fmla="*/ 64098 h 1654359"/>
            <a:gd name="connsiteX138" fmla="*/ 874715 w 4371826"/>
            <a:gd name="connsiteY138" fmla="*/ 56146 h 1654359"/>
            <a:gd name="connsiteX139" fmla="*/ 842910 w 4371826"/>
            <a:gd name="connsiteY139" fmla="*/ 48195 h 1654359"/>
            <a:gd name="connsiteX140" fmla="*/ 723641 w 4371826"/>
            <a:gd name="connsiteY140" fmla="*/ 32292 h 1654359"/>
            <a:gd name="connsiteX141" fmla="*/ 675933 w 4371826"/>
            <a:gd name="connsiteY141" fmla="*/ 16390 h 1654359"/>
            <a:gd name="connsiteX142" fmla="*/ 516907 w 4371826"/>
            <a:gd name="connsiteY142" fmla="*/ 32292 h 1654359"/>
            <a:gd name="connsiteX143" fmla="*/ 135244 w 4371826"/>
            <a:gd name="connsiteY143" fmla="*/ 487 h 1654359"/>
            <a:gd name="connsiteX144" fmla="*/ 63682 w 4371826"/>
            <a:gd name="connsiteY144" fmla="*/ 16390 h 1654359"/>
            <a:gd name="connsiteX145" fmla="*/ 23926 w 4371826"/>
            <a:gd name="connsiteY145" fmla="*/ 24341 h 1654359"/>
            <a:gd name="connsiteX146" fmla="*/ 72 w 4371826"/>
            <a:gd name="connsiteY146" fmla="*/ 8439 h 1654359"/>
            <a:gd name="connsiteX0" fmla="*/ 72 w 4371826"/>
            <a:gd name="connsiteY0" fmla="*/ 8439 h 1654359"/>
            <a:gd name="connsiteX1" fmla="*/ 31877 w 4371826"/>
            <a:gd name="connsiteY1" fmla="*/ 95903 h 1654359"/>
            <a:gd name="connsiteX2" fmla="*/ 55731 w 4371826"/>
            <a:gd name="connsiteY2" fmla="*/ 111806 h 1654359"/>
            <a:gd name="connsiteX3" fmla="*/ 79585 w 4371826"/>
            <a:gd name="connsiteY3" fmla="*/ 159513 h 1654359"/>
            <a:gd name="connsiteX4" fmla="*/ 111390 w 4371826"/>
            <a:gd name="connsiteY4" fmla="*/ 215172 h 1654359"/>
            <a:gd name="connsiteX5" fmla="*/ 119341 w 4371826"/>
            <a:gd name="connsiteY5" fmla="*/ 239026 h 1654359"/>
            <a:gd name="connsiteX6" fmla="*/ 159098 w 4371826"/>
            <a:gd name="connsiteY6" fmla="*/ 286734 h 1654359"/>
            <a:gd name="connsiteX7" fmla="*/ 190903 w 4371826"/>
            <a:gd name="connsiteY7" fmla="*/ 334442 h 1654359"/>
            <a:gd name="connsiteX8" fmla="*/ 198854 w 4371826"/>
            <a:gd name="connsiteY8" fmla="*/ 358296 h 1654359"/>
            <a:gd name="connsiteX9" fmla="*/ 214757 w 4371826"/>
            <a:gd name="connsiteY9" fmla="*/ 390101 h 1654359"/>
            <a:gd name="connsiteX10" fmla="*/ 238611 w 4371826"/>
            <a:gd name="connsiteY10" fmla="*/ 413955 h 1654359"/>
            <a:gd name="connsiteX11" fmla="*/ 254514 w 4371826"/>
            <a:gd name="connsiteY11" fmla="*/ 437809 h 1654359"/>
            <a:gd name="connsiteX12" fmla="*/ 278367 w 4371826"/>
            <a:gd name="connsiteY12" fmla="*/ 485517 h 1654359"/>
            <a:gd name="connsiteX13" fmla="*/ 302221 w 4371826"/>
            <a:gd name="connsiteY13" fmla="*/ 533225 h 1654359"/>
            <a:gd name="connsiteX14" fmla="*/ 326075 w 4371826"/>
            <a:gd name="connsiteY14" fmla="*/ 549127 h 1654359"/>
            <a:gd name="connsiteX15" fmla="*/ 365832 w 4371826"/>
            <a:gd name="connsiteY15" fmla="*/ 596835 h 1654359"/>
            <a:gd name="connsiteX16" fmla="*/ 381734 w 4371826"/>
            <a:gd name="connsiteY16" fmla="*/ 620689 h 1654359"/>
            <a:gd name="connsiteX17" fmla="*/ 405588 w 4371826"/>
            <a:gd name="connsiteY17" fmla="*/ 644543 h 1654359"/>
            <a:gd name="connsiteX18" fmla="*/ 437394 w 4371826"/>
            <a:gd name="connsiteY18" fmla="*/ 692251 h 1654359"/>
            <a:gd name="connsiteX19" fmla="*/ 453296 w 4371826"/>
            <a:gd name="connsiteY19" fmla="*/ 716105 h 1654359"/>
            <a:gd name="connsiteX20" fmla="*/ 493053 w 4371826"/>
            <a:gd name="connsiteY20" fmla="*/ 763812 h 1654359"/>
            <a:gd name="connsiteX21" fmla="*/ 524858 w 4371826"/>
            <a:gd name="connsiteY21" fmla="*/ 803569 h 1654359"/>
            <a:gd name="connsiteX22" fmla="*/ 532809 w 4371826"/>
            <a:gd name="connsiteY22" fmla="*/ 827423 h 1654359"/>
            <a:gd name="connsiteX23" fmla="*/ 556663 w 4371826"/>
            <a:gd name="connsiteY23" fmla="*/ 851277 h 1654359"/>
            <a:gd name="connsiteX24" fmla="*/ 596420 w 4371826"/>
            <a:gd name="connsiteY24" fmla="*/ 891033 h 1654359"/>
            <a:gd name="connsiteX25" fmla="*/ 612322 w 4371826"/>
            <a:gd name="connsiteY25" fmla="*/ 914887 h 1654359"/>
            <a:gd name="connsiteX26" fmla="*/ 636176 w 4371826"/>
            <a:gd name="connsiteY26" fmla="*/ 922839 h 1654359"/>
            <a:gd name="connsiteX27" fmla="*/ 644127 w 4371826"/>
            <a:gd name="connsiteY27" fmla="*/ 946692 h 1654359"/>
            <a:gd name="connsiteX28" fmla="*/ 667981 w 4371826"/>
            <a:gd name="connsiteY28" fmla="*/ 970546 h 1654359"/>
            <a:gd name="connsiteX29" fmla="*/ 683884 w 4371826"/>
            <a:gd name="connsiteY29" fmla="*/ 1002352 h 1654359"/>
            <a:gd name="connsiteX30" fmla="*/ 707738 w 4371826"/>
            <a:gd name="connsiteY30" fmla="*/ 1026206 h 1654359"/>
            <a:gd name="connsiteX31" fmla="*/ 723641 w 4371826"/>
            <a:gd name="connsiteY31" fmla="*/ 1050059 h 1654359"/>
            <a:gd name="connsiteX32" fmla="*/ 755446 w 4371826"/>
            <a:gd name="connsiteY32" fmla="*/ 1097767 h 1654359"/>
            <a:gd name="connsiteX33" fmla="*/ 763397 w 4371826"/>
            <a:gd name="connsiteY33" fmla="*/ 1121621 h 1654359"/>
            <a:gd name="connsiteX34" fmla="*/ 795202 w 4371826"/>
            <a:gd name="connsiteY34" fmla="*/ 1169329 h 1654359"/>
            <a:gd name="connsiteX35" fmla="*/ 827007 w 4371826"/>
            <a:gd name="connsiteY35" fmla="*/ 1217037 h 1654359"/>
            <a:gd name="connsiteX36" fmla="*/ 850861 w 4371826"/>
            <a:gd name="connsiteY36" fmla="*/ 1264745 h 1654359"/>
            <a:gd name="connsiteX37" fmla="*/ 866764 w 4371826"/>
            <a:gd name="connsiteY37" fmla="*/ 1312452 h 1654359"/>
            <a:gd name="connsiteX38" fmla="*/ 874715 w 4371826"/>
            <a:gd name="connsiteY38" fmla="*/ 1336306 h 1654359"/>
            <a:gd name="connsiteX39" fmla="*/ 890618 w 4371826"/>
            <a:gd name="connsiteY39" fmla="*/ 1360160 h 1654359"/>
            <a:gd name="connsiteX40" fmla="*/ 898569 w 4371826"/>
            <a:gd name="connsiteY40" fmla="*/ 1384014 h 1654359"/>
            <a:gd name="connsiteX41" fmla="*/ 922423 w 4371826"/>
            <a:gd name="connsiteY41" fmla="*/ 1407868 h 1654359"/>
            <a:gd name="connsiteX42" fmla="*/ 938326 w 4371826"/>
            <a:gd name="connsiteY42" fmla="*/ 1431722 h 1654359"/>
            <a:gd name="connsiteX43" fmla="*/ 970131 w 4371826"/>
            <a:gd name="connsiteY43" fmla="*/ 1479430 h 1654359"/>
            <a:gd name="connsiteX44" fmla="*/ 1009887 w 4371826"/>
            <a:gd name="connsiteY44" fmla="*/ 1527138 h 1654359"/>
            <a:gd name="connsiteX45" fmla="*/ 1033741 w 4371826"/>
            <a:gd name="connsiteY45" fmla="*/ 1535089 h 1654359"/>
            <a:gd name="connsiteX46" fmla="*/ 1065547 w 4371826"/>
            <a:gd name="connsiteY46" fmla="*/ 1550992 h 1654359"/>
            <a:gd name="connsiteX47" fmla="*/ 1089401 w 4371826"/>
            <a:gd name="connsiteY47" fmla="*/ 1566894 h 1654359"/>
            <a:gd name="connsiteX48" fmla="*/ 1113254 w 4371826"/>
            <a:gd name="connsiteY48" fmla="*/ 1574846 h 1654359"/>
            <a:gd name="connsiteX49" fmla="*/ 1137108 w 4371826"/>
            <a:gd name="connsiteY49" fmla="*/ 1590748 h 1654359"/>
            <a:gd name="connsiteX50" fmla="*/ 1168914 w 4371826"/>
            <a:gd name="connsiteY50" fmla="*/ 1598699 h 1654359"/>
            <a:gd name="connsiteX51" fmla="*/ 1200719 w 4371826"/>
            <a:gd name="connsiteY51" fmla="*/ 1622553 h 1654359"/>
            <a:gd name="connsiteX52" fmla="*/ 1248427 w 4371826"/>
            <a:gd name="connsiteY52" fmla="*/ 1638456 h 1654359"/>
            <a:gd name="connsiteX53" fmla="*/ 1359745 w 4371826"/>
            <a:gd name="connsiteY53" fmla="*/ 1654359 h 1654359"/>
            <a:gd name="connsiteX54" fmla="*/ 1455161 w 4371826"/>
            <a:gd name="connsiteY54" fmla="*/ 1646407 h 1654359"/>
            <a:gd name="connsiteX55" fmla="*/ 1502868 w 4371826"/>
            <a:gd name="connsiteY55" fmla="*/ 1630505 h 1654359"/>
            <a:gd name="connsiteX56" fmla="*/ 1550576 w 4371826"/>
            <a:gd name="connsiteY56" fmla="*/ 1598699 h 1654359"/>
            <a:gd name="connsiteX57" fmla="*/ 1574430 w 4371826"/>
            <a:gd name="connsiteY57" fmla="*/ 1582797 h 1654359"/>
            <a:gd name="connsiteX58" fmla="*/ 1614187 w 4371826"/>
            <a:gd name="connsiteY58" fmla="*/ 1535089 h 1654359"/>
            <a:gd name="connsiteX59" fmla="*/ 1638041 w 4371826"/>
            <a:gd name="connsiteY59" fmla="*/ 1511235 h 1654359"/>
            <a:gd name="connsiteX60" fmla="*/ 1661894 w 4371826"/>
            <a:gd name="connsiteY60" fmla="*/ 1455576 h 1654359"/>
            <a:gd name="connsiteX61" fmla="*/ 1685748 w 4371826"/>
            <a:gd name="connsiteY61" fmla="*/ 1439673 h 1654359"/>
            <a:gd name="connsiteX62" fmla="*/ 1693700 w 4371826"/>
            <a:gd name="connsiteY62" fmla="*/ 1407868 h 1654359"/>
            <a:gd name="connsiteX63" fmla="*/ 1725505 w 4371826"/>
            <a:gd name="connsiteY63" fmla="*/ 1360160 h 1654359"/>
            <a:gd name="connsiteX64" fmla="*/ 1757310 w 4371826"/>
            <a:gd name="connsiteY64" fmla="*/ 1312452 h 1654359"/>
            <a:gd name="connsiteX65" fmla="*/ 1765261 w 4371826"/>
            <a:gd name="connsiteY65" fmla="*/ 1288599 h 1654359"/>
            <a:gd name="connsiteX66" fmla="*/ 1797067 w 4371826"/>
            <a:gd name="connsiteY66" fmla="*/ 1240891 h 1654359"/>
            <a:gd name="connsiteX67" fmla="*/ 1805018 w 4371826"/>
            <a:gd name="connsiteY67" fmla="*/ 1217037 h 1654359"/>
            <a:gd name="connsiteX68" fmla="*/ 1836823 w 4371826"/>
            <a:gd name="connsiteY68" fmla="*/ 1169329 h 1654359"/>
            <a:gd name="connsiteX69" fmla="*/ 1844774 w 4371826"/>
            <a:gd name="connsiteY69" fmla="*/ 1145475 h 1654359"/>
            <a:gd name="connsiteX70" fmla="*/ 1868628 w 4371826"/>
            <a:gd name="connsiteY70" fmla="*/ 1129572 h 1654359"/>
            <a:gd name="connsiteX71" fmla="*/ 1892482 w 4371826"/>
            <a:gd name="connsiteY71" fmla="*/ 1081865 h 1654359"/>
            <a:gd name="connsiteX72" fmla="*/ 1916336 w 4371826"/>
            <a:gd name="connsiteY72" fmla="*/ 1058011 h 1654359"/>
            <a:gd name="connsiteX73" fmla="*/ 1932239 w 4371826"/>
            <a:gd name="connsiteY73" fmla="*/ 1034157 h 1654359"/>
            <a:gd name="connsiteX74" fmla="*/ 2003801 w 4371826"/>
            <a:gd name="connsiteY74" fmla="*/ 970546 h 1654359"/>
            <a:gd name="connsiteX75" fmla="*/ 2043557 w 4371826"/>
            <a:gd name="connsiteY75" fmla="*/ 930790 h 1654359"/>
            <a:gd name="connsiteX76" fmla="*/ 2123070 w 4371826"/>
            <a:gd name="connsiteY76" fmla="*/ 875131 h 1654359"/>
            <a:gd name="connsiteX77" fmla="*/ 2178729 w 4371826"/>
            <a:gd name="connsiteY77" fmla="*/ 859228 h 1654359"/>
            <a:gd name="connsiteX78" fmla="*/ 2226437 w 4371826"/>
            <a:gd name="connsiteY78" fmla="*/ 843326 h 1654359"/>
            <a:gd name="connsiteX79" fmla="*/ 2274145 w 4371826"/>
            <a:gd name="connsiteY79" fmla="*/ 835374 h 1654359"/>
            <a:gd name="connsiteX80" fmla="*/ 2297999 w 4371826"/>
            <a:gd name="connsiteY80" fmla="*/ 827423 h 1654359"/>
            <a:gd name="connsiteX81" fmla="*/ 2329804 w 4371826"/>
            <a:gd name="connsiteY81" fmla="*/ 819472 h 1654359"/>
            <a:gd name="connsiteX82" fmla="*/ 2417268 w 4371826"/>
            <a:gd name="connsiteY82" fmla="*/ 787666 h 1654359"/>
            <a:gd name="connsiteX83" fmla="*/ 2464976 w 4371826"/>
            <a:gd name="connsiteY83" fmla="*/ 771764 h 1654359"/>
            <a:gd name="connsiteX84" fmla="*/ 2488830 w 4371826"/>
            <a:gd name="connsiteY84" fmla="*/ 763812 h 1654359"/>
            <a:gd name="connsiteX85" fmla="*/ 2576294 w 4371826"/>
            <a:gd name="connsiteY85" fmla="*/ 747910 h 1654359"/>
            <a:gd name="connsiteX86" fmla="*/ 2600148 w 4371826"/>
            <a:gd name="connsiteY86" fmla="*/ 739959 h 1654359"/>
            <a:gd name="connsiteX87" fmla="*/ 2687613 w 4371826"/>
            <a:gd name="connsiteY87" fmla="*/ 724056 h 1654359"/>
            <a:gd name="connsiteX88" fmla="*/ 2735321 w 4371826"/>
            <a:gd name="connsiteY88" fmla="*/ 708153 h 1654359"/>
            <a:gd name="connsiteX89" fmla="*/ 2759174 w 4371826"/>
            <a:gd name="connsiteY89" fmla="*/ 700202 h 1654359"/>
            <a:gd name="connsiteX90" fmla="*/ 2790980 w 4371826"/>
            <a:gd name="connsiteY90" fmla="*/ 692251 h 1654359"/>
            <a:gd name="connsiteX91" fmla="*/ 2862541 w 4371826"/>
            <a:gd name="connsiteY91" fmla="*/ 676348 h 1654359"/>
            <a:gd name="connsiteX92" fmla="*/ 2910249 w 4371826"/>
            <a:gd name="connsiteY92" fmla="*/ 660446 h 1654359"/>
            <a:gd name="connsiteX93" fmla="*/ 2957957 w 4371826"/>
            <a:gd name="connsiteY93" fmla="*/ 636592 h 1654359"/>
            <a:gd name="connsiteX94" fmla="*/ 2981811 w 4371826"/>
            <a:gd name="connsiteY94" fmla="*/ 644543 h 1654359"/>
            <a:gd name="connsiteX95" fmla="*/ 3005665 w 4371826"/>
            <a:gd name="connsiteY95" fmla="*/ 660446 h 1654359"/>
            <a:gd name="connsiteX96" fmla="*/ 3053373 w 4371826"/>
            <a:gd name="connsiteY96" fmla="*/ 700202 h 1654359"/>
            <a:gd name="connsiteX97" fmla="*/ 3085178 w 4371826"/>
            <a:gd name="connsiteY97" fmla="*/ 708153 h 1654359"/>
            <a:gd name="connsiteX98" fmla="*/ 3156740 w 4371826"/>
            <a:gd name="connsiteY98" fmla="*/ 732007 h 1654359"/>
            <a:gd name="connsiteX99" fmla="*/ 3204447 w 4371826"/>
            <a:gd name="connsiteY99" fmla="*/ 747910 h 1654359"/>
            <a:gd name="connsiteX100" fmla="*/ 3236253 w 4371826"/>
            <a:gd name="connsiteY100" fmla="*/ 755861 h 1654359"/>
            <a:gd name="connsiteX101" fmla="*/ 3283961 w 4371826"/>
            <a:gd name="connsiteY101" fmla="*/ 771764 h 1654359"/>
            <a:gd name="connsiteX102" fmla="*/ 3307814 w 4371826"/>
            <a:gd name="connsiteY102" fmla="*/ 779715 h 1654359"/>
            <a:gd name="connsiteX103" fmla="*/ 3331668 w 4371826"/>
            <a:gd name="connsiteY103" fmla="*/ 787666 h 1654359"/>
            <a:gd name="connsiteX104" fmla="*/ 3387327 w 4371826"/>
            <a:gd name="connsiteY104" fmla="*/ 771764 h 1654359"/>
            <a:gd name="connsiteX105" fmla="*/ 3435035 w 4371826"/>
            <a:gd name="connsiteY105" fmla="*/ 732007 h 1654359"/>
            <a:gd name="connsiteX106" fmla="*/ 3458889 w 4371826"/>
            <a:gd name="connsiteY106" fmla="*/ 716105 h 1654359"/>
            <a:gd name="connsiteX107" fmla="*/ 3506597 w 4371826"/>
            <a:gd name="connsiteY107" fmla="*/ 692251 h 1654359"/>
            <a:gd name="connsiteX108" fmla="*/ 3530451 w 4371826"/>
            <a:gd name="connsiteY108" fmla="*/ 668397 h 1654359"/>
            <a:gd name="connsiteX109" fmla="*/ 3546354 w 4371826"/>
            <a:gd name="connsiteY109" fmla="*/ 644543 h 1654359"/>
            <a:gd name="connsiteX110" fmla="*/ 3570207 w 4371826"/>
            <a:gd name="connsiteY110" fmla="*/ 636592 h 1654359"/>
            <a:gd name="connsiteX111" fmla="*/ 3641769 w 4371826"/>
            <a:gd name="connsiteY111" fmla="*/ 596835 h 1654359"/>
            <a:gd name="connsiteX112" fmla="*/ 3711917 w 4371826"/>
            <a:gd name="connsiteY112" fmla="*/ 606639 h 1654359"/>
            <a:gd name="connsiteX113" fmla="*/ 3713331 w 4371826"/>
            <a:gd name="connsiteY113" fmla="*/ 557079 h 1654359"/>
            <a:gd name="connsiteX114" fmla="*/ 3737185 w 4371826"/>
            <a:gd name="connsiteY114" fmla="*/ 549127 h 1654359"/>
            <a:gd name="connsiteX115" fmla="*/ 3777868 w 4371826"/>
            <a:gd name="connsiteY115" fmla="*/ 583714 h 1654359"/>
            <a:gd name="connsiteX116" fmla="*/ 3864406 w 4371826"/>
            <a:gd name="connsiteY116" fmla="*/ 525273 h 1654359"/>
            <a:gd name="connsiteX117" fmla="*/ 3888260 w 4371826"/>
            <a:gd name="connsiteY117" fmla="*/ 517322 h 1654359"/>
            <a:gd name="connsiteX118" fmla="*/ 4039334 w 4371826"/>
            <a:gd name="connsiteY118" fmla="*/ 533225 h 1654359"/>
            <a:gd name="connsiteX119" fmla="*/ 4110896 w 4371826"/>
            <a:gd name="connsiteY119" fmla="*/ 572981 h 1654359"/>
            <a:gd name="connsiteX120" fmla="*/ 4166555 w 4371826"/>
            <a:gd name="connsiteY120" fmla="*/ 612738 h 1654359"/>
            <a:gd name="connsiteX121" fmla="*/ 4214263 w 4371826"/>
            <a:gd name="connsiteY121" fmla="*/ 644543 h 1654359"/>
            <a:gd name="connsiteX122" fmla="*/ 4238117 w 4371826"/>
            <a:gd name="connsiteY122" fmla="*/ 660446 h 1654359"/>
            <a:gd name="connsiteX123" fmla="*/ 4261971 w 4371826"/>
            <a:gd name="connsiteY123" fmla="*/ 668397 h 1654359"/>
            <a:gd name="connsiteX124" fmla="*/ 4309679 w 4371826"/>
            <a:gd name="connsiteY124" fmla="*/ 700202 h 1654359"/>
            <a:gd name="connsiteX125" fmla="*/ 4333533 w 4371826"/>
            <a:gd name="connsiteY125" fmla="*/ 692251 h 1654359"/>
            <a:gd name="connsiteX126" fmla="*/ 4341484 w 4371826"/>
            <a:gd name="connsiteY126" fmla="*/ 660446 h 1654359"/>
            <a:gd name="connsiteX127" fmla="*/ 4349435 w 4371826"/>
            <a:gd name="connsiteY127" fmla="*/ 612738 h 1654359"/>
            <a:gd name="connsiteX128" fmla="*/ 4357387 w 4371826"/>
            <a:gd name="connsiteY128" fmla="*/ 262880 h 1654359"/>
            <a:gd name="connsiteX129" fmla="*/ 4357387 w 4371826"/>
            <a:gd name="connsiteY129" fmla="*/ 32292 h 1654359"/>
            <a:gd name="connsiteX130" fmla="*/ 4333533 w 4371826"/>
            <a:gd name="connsiteY130" fmla="*/ 24341 h 1654359"/>
            <a:gd name="connsiteX131" fmla="*/ 4222214 w 4371826"/>
            <a:gd name="connsiteY131" fmla="*/ 32292 h 1654359"/>
            <a:gd name="connsiteX132" fmla="*/ 4158604 w 4371826"/>
            <a:gd name="connsiteY132" fmla="*/ 48195 h 1654359"/>
            <a:gd name="connsiteX133" fmla="*/ 4110896 w 4371826"/>
            <a:gd name="connsiteY133" fmla="*/ 56146 h 1654359"/>
            <a:gd name="connsiteX134" fmla="*/ 2783028 w 4371826"/>
            <a:gd name="connsiteY134" fmla="*/ 48195 h 1654359"/>
            <a:gd name="connsiteX135" fmla="*/ 2687613 w 4371826"/>
            <a:gd name="connsiteY135" fmla="*/ 40244 h 1654359"/>
            <a:gd name="connsiteX136" fmla="*/ 1971995 w 4371826"/>
            <a:gd name="connsiteY136" fmla="*/ 48195 h 1654359"/>
            <a:gd name="connsiteX137" fmla="*/ 1805018 w 4371826"/>
            <a:gd name="connsiteY137" fmla="*/ 64098 h 1654359"/>
            <a:gd name="connsiteX138" fmla="*/ 874715 w 4371826"/>
            <a:gd name="connsiteY138" fmla="*/ 56146 h 1654359"/>
            <a:gd name="connsiteX139" fmla="*/ 842910 w 4371826"/>
            <a:gd name="connsiteY139" fmla="*/ 48195 h 1654359"/>
            <a:gd name="connsiteX140" fmla="*/ 723641 w 4371826"/>
            <a:gd name="connsiteY140" fmla="*/ 32292 h 1654359"/>
            <a:gd name="connsiteX141" fmla="*/ 675933 w 4371826"/>
            <a:gd name="connsiteY141" fmla="*/ 16390 h 1654359"/>
            <a:gd name="connsiteX142" fmla="*/ 516907 w 4371826"/>
            <a:gd name="connsiteY142" fmla="*/ 32292 h 1654359"/>
            <a:gd name="connsiteX143" fmla="*/ 135244 w 4371826"/>
            <a:gd name="connsiteY143" fmla="*/ 487 h 1654359"/>
            <a:gd name="connsiteX144" fmla="*/ 63682 w 4371826"/>
            <a:gd name="connsiteY144" fmla="*/ 16390 h 1654359"/>
            <a:gd name="connsiteX145" fmla="*/ 23926 w 4371826"/>
            <a:gd name="connsiteY145" fmla="*/ 24341 h 1654359"/>
            <a:gd name="connsiteX146" fmla="*/ 72 w 4371826"/>
            <a:gd name="connsiteY146" fmla="*/ 8439 h 1654359"/>
            <a:gd name="connsiteX0" fmla="*/ 72 w 4371826"/>
            <a:gd name="connsiteY0" fmla="*/ 8439 h 1654359"/>
            <a:gd name="connsiteX1" fmla="*/ 31877 w 4371826"/>
            <a:gd name="connsiteY1" fmla="*/ 95903 h 1654359"/>
            <a:gd name="connsiteX2" fmla="*/ 55731 w 4371826"/>
            <a:gd name="connsiteY2" fmla="*/ 111806 h 1654359"/>
            <a:gd name="connsiteX3" fmla="*/ 79585 w 4371826"/>
            <a:gd name="connsiteY3" fmla="*/ 159513 h 1654359"/>
            <a:gd name="connsiteX4" fmla="*/ 111390 w 4371826"/>
            <a:gd name="connsiteY4" fmla="*/ 215172 h 1654359"/>
            <a:gd name="connsiteX5" fmla="*/ 119341 w 4371826"/>
            <a:gd name="connsiteY5" fmla="*/ 239026 h 1654359"/>
            <a:gd name="connsiteX6" fmla="*/ 159098 w 4371826"/>
            <a:gd name="connsiteY6" fmla="*/ 286734 h 1654359"/>
            <a:gd name="connsiteX7" fmla="*/ 190903 w 4371826"/>
            <a:gd name="connsiteY7" fmla="*/ 334442 h 1654359"/>
            <a:gd name="connsiteX8" fmla="*/ 198854 w 4371826"/>
            <a:gd name="connsiteY8" fmla="*/ 358296 h 1654359"/>
            <a:gd name="connsiteX9" fmla="*/ 214757 w 4371826"/>
            <a:gd name="connsiteY9" fmla="*/ 390101 h 1654359"/>
            <a:gd name="connsiteX10" fmla="*/ 238611 w 4371826"/>
            <a:gd name="connsiteY10" fmla="*/ 413955 h 1654359"/>
            <a:gd name="connsiteX11" fmla="*/ 254514 w 4371826"/>
            <a:gd name="connsiteY11" fmla="*/ 437809 h 1654359"/>
            <a:gd name="connsiteX12" fmla="*/ 278367 w 4371826"/>
            <a:gd name="connsiteY12" fmla="*/ 485517 h 1654359"/>
            <a:gd name="connsiteX13" fmla="*/ 302221 w 4371826"/>
            <a:gd name="connsiteY13" fmla="*/ 533225 h 1654359"/>
            <a:gd name="connsiteX14" fmla="*/ 326075 w 4371826"/>
            <a:gd name="connsiteY14" fmla="*/ 549127 h 1654359"/>
            <a:gd name="connsiteX15" fmla="*/ 365832 w 4371826"/>
            <a:gd name="connsiteY15" fmla="*/ 596835 h 1654359"/>
            <a:gd name="connsiteX16" fmla="*/ 381734 w 4371826"/>
            <a:gd name="connsiteY16" fmla="*/ 620689 h 1654359"/>
            <a:gd name="connsiteX17" fmla="*/ 405588 w 4371826"/>
            <a:gd name="connsiteY17" fmla="*/ 644543 h 1654359"/>
            <a:gd name="connsiteX18" fmla="*/ 437394 w 4371826"/>
            <a:gd name="connsiteY18" fmla="*/ 692251 h 1654359"/>
            <a:gd name="connsiteX19" fmla="*/ 453296 w 4371826"/>
            <a:gd name="connsiteY19" fmla="*/ 716105 h 1654359"/>
            <a:gd name="connsiteX20" fmla="*/ 493053 w 4371826"/>
            <a:gd name="connsiteY20" fmla="*/ 763812 h 1654359"/>
            <a:gd name="connsiteX21" fmla="*/ 524858 w 4371826"/>
            <a:gd name="connsiteY21" fmla="*/ 803569 h 1654359"/>
            <a:gd name="connsiteX22" fmla="*/ 532809 w 4371826"/>
            <a:gd name="connsiteY22" fmla="*/ 827423 h 1654359"/>
            <a:gd name="connsiteX23" fmla="*/ 556663 w 4371826"/>
            <a:gd name="connsiteY23" fmla="*/ 851277 h 1654359"/>
            <a:gd name="connsiteX24" fmla="*/ 596420 w 4371826"/>
            <a:gd name="connsiteY24" fmla="*/ 891033 h 1654359"/>
            <a:gd name="connsiteX25" fmla="*/ 612322 w 4371826"/>
            <a:gd name="connsiteY25" fmla="*/ 914887 h 1654359"/>
            <a:gd name="connsiteX26" fmla="*/ 636176 w 4371826"/>
            <a:gd name="connsiteY26" fmla="*/ 922839 h 1654359"/>
            <a:gd name="connsiteX27" fmla="*/ 644127 w 4371826"/>
            <a:gd name="connsiteY27" fmla="*/ 946692 h 1654359"/>
            <a:gd name="connsiteX28" fmla="*/ 667981 w 4371826"/>
            <a:gd name="connsiteY28" fmla="*/ 970546 h 1654359"/>
            <a:gd name="connsiteX29" fmla="*/ 683884 w 4371826"/>
            <a:gd name="connsiteY29" fmla="*/ 1002352 h 1654359"/>
            <a:gd name="connsiteX30" fmla="*/ 707738 w 4371826"/>
            <a:gd name="connsiteY30" fmla="*/ 1026206 h 1654359"/>
            <a:gd name="connsiteX31" fmla="*/ 723641 w 4371826"/>
            <a:gd name="connsiteY31" fmla="*/ 1050059 h 1654359"/>
            <a:gd name="connsiteX32" fmla="*/ 755446 w 4371826"/>
            <a:gd name="connsiteY32" fmla="*/ 1097767 h 1654359"/>
            <a:gd name="connsiteX33" fmla="*/ 763397 w 4371826"/>
            <a:gd name="connsiteY33" fmla="*/ 1121621 h 1654359"/>
            <a:gd name="connsiteX34" fmla="*/ 795202 w 4371826"/>
            <a:gd name="connsiteY34" fmla="*/ 1169329 h 1654359"/>
            <a:gd name="connsiteX35" fmla="*/ 827007 w 4371826"/>
            <a:gd name="connsiteY35" fmla="*/ 1217037 h 1654359"/>
            <a:gd name="connsiteX36" fmla="*/ 850861 w 4371826"/>
            <a:gd name="connsiteY36" fmla="*/ 1264745 h 1654359"/>
            <a:gd name="connsiteX37" fmla="*/ 866764 w 4371826"/>
            <a:gd name="connsiteY37" fmla="*/ 1312452 h 1654359"/>
            <a:gd name="connsiteX38" fmla="*/ 874715 w 4371826"/>
            <a:gd name="connsiteY38" fmla="*/ 1336306 h 1654359"/>
            <a:gd name="connsiteX39" fmla="*/ 890618 w 4371826"/>
            <a:gd name="connsiteY39" fmla="*/ 1360160 h 1654359"/>
            <a:gd name="connsiteX40" fmla="*/ 898569 w 4371826"/>
            <a:gd name="connsiteY40" fmla="*/ 1384014 h 1654359"/>
            <a:gd name="connsiteX41" fmla="*/ 922423 w 4371826"/>
            <a:gd name="connsiteY41" fmla="*/ 1407868 h 1654359"/>
            <a:gd name="connsiteX42" fmla="*/ 938326 w 4371826"/>
            <a:gd name="connsiteY42" fmla="*/ 1431722 h 1654359"/>
            <a:gd name="connsiteX43" fmla="*/ 970131 w 4371826"/>
            <a:gd name="connsiteY43" fmla="*/ 1479430 h 1654359"/>
            <a:gd name="connsiteX44" fmla="*/ 1009887 w 4371826"/>
            <a:gd name="connsiteY44" fmla="*/ 1527138 h 1654359"/>
            <a:gd name="connsiteX45" fmla="*/ 1033741 w 4371826"/>
            <a:gd name="connsiteY45" fmla="*/ 1535089 h 1654359"/>
            <a:gd name="connsiteX46" fmla="*/ 1065547 w 4371826"/>
            <a:gd name="connsiteY46" fmla="*/ 1550992 h 1654359"/>
            <a:gd name="connsiteX47" fmla="*/ 1089401 w 4371826"/>
            <a:gd name="connsiteY47" fmla="*/ 1566894 h 1654359"/>
            <a:gd name="connsiteX48" fmla="*/ 1113254 w 4371826"/>
            <a:gd name="connsiteY48" fmla="*/ 1574846 h 1654359"/>
            <a:gd name="connsiteX49" fmla="*/ 1137108 w 4371826"/>
            <a:gd name="connsiteY49" fmla="*/ 1590748 h 1654359"/>
            <a:gd name="connsiteX50" fmla="*/ 1168914 w 4371826"/>
            <a:gd name="connsiteY50" fmla="*/ 1598699 h 1654359"/>
            <a:gd name="connsiteX51" fmla="*/ 1200719 w 4371826"/>
            <a:gd name="connsiteY51" fmla="*/ 1622553 h 1654359"/>
            <a:gd name="connsiteX52" fmla="*/ 1248427 w 4371826"/>
            <a:gd name="connsiteY52" fmla="*/ 1638456 h 1654359"/>
            <a:gd name="connsiteX53" fmla="*/ 1359745 w 4371826"/>
            <a:gd name="connsiteY53" fmla="*/ 1654359 h 1654359"/>
            <a:gd name="connsiteX54" fmla="*/ 1455161 w 4371826"/>
            <a:gd name="connsiteY54" fmla="*/ 1646407 h 1654359"/>
            <a:gd name="connsiteX55" fmla="*/ 1502868 w 4371826"/>
            <a:gd name="connsiteY55" fmla="*/ 1630505 h 1654359"/>
            <a:gd name="connsiteX56" fmla="*/ 1550576 w 4371826"/>
            <a:gd name="connsiteY56" fmla="*/ 1598699 h 1654359"/>
            <a:gd name="connsiteX57" fmla="*/ 1574430 w 4371826"/>
            <a:gd name="connsiteY57" fmla="*/ 1582797 h 1654359"/>
            <a:gd name="connsiteX58" fmla="*/ 1614187 w 4371826"/>
            <a:gd name="connsiteY58" fmla="*/ 1535089 h 1654359"/>
            <a:gd name="connsiteX59" fmla="*/ 1638041 w 4371826"/>
            <a:gd name="connsiteY59" fmla="*/ 1511235 h 1654359"/>
            <a:gd name="connsiteX60" fmla="*/ 1661894 w 4371826"/>
            <a:gd name="connsiteY60" fmla="*/ 1455576 h 1654359"/>
            <a:gd name="connsiteX61" fmla="*/ 1685748 w 4371826"/>
            <a:gd name="connsiteY61" fmla="*/ 1439673 h 1654359"/>
            <a:gd name="connsiteX62" fmla="*/ 1693700 w 4371826"/>
            <a:gd name="connsiteY62" fmla="*/ 1407868 h 1654359"/>
            <a:gd name="connsiteX63" fmla="*/ 1725505 w 4371826"/>
            <a:gd name="connsiteY63" fmla="*/ 1360160 h 1654359"/>
            <a:gd name="connsiteX64" fmla="*/ 1757310 w 4371826"/>
            <a:gd name="connsiteY64" fmla="*/ 1312452 h 1654359"/>
            <a:gd name="connsiteX65" fmla="*/ 1765261 w 4371826"/>
            <a:gd name="connsiteY65" fmla="*/ 1288599 h 1654359"/>
            <a:gd name="connsiteX66" fmla="*/ 1797067 w 4371826"/>
            <a:gd name="connsiteY66" fmla="*/ 1240891 h 1654359"/>
            <a:gd name="connsiteX67" fmla="*/ 1805018 w 4371826"/>
            <a:gd name="connsiteY67" fmla="*/ 1217037 h 1654359"/>
            <a:gd name="connsiteX68" fmla="*/ 1836823 w 4371826"/>
            <a:gd name="connsiteY68" fmla="*/ 1169329 h 1654359"/>
            <a:gd name="connsiteX69" fmla="*/ 1844774 w 4371826"/>
            <a:gd name="connsiteY69" fmla="*/ 1145475 h 1654359"/>
            <a:gd name="connsiteX70" fmla="*/ 1868628 w 4371826"/>
            <a:gd name="connsiteY70" fmla="*/ 1129572 h 1654359"/>
            <a:gd name="connsiteX71" fmla="*/ 1892482 w 4371826"/>
            <a:gd name="connsiteY71" fmla="*/ 1081865 h 1654359"/>
            <a:gd name="connsiteX72" fmla="*/ 1916336 w 4371826"/>
            <a:gd name="connsiteY72" fmla="*/ 1058011 h 1654359"/>
            <a:gd name="connsiteX73" fmla="*/ 1932239 w 4371826"/>
            <a:gd name="connsiteY73" fmla="*/ 1034157 h 1654359"/>
            <a:gd name="connsiteX74" fmla="*/ 2003801 w 4371826"/>
            <a:gd name="connsiteY74" fmla="*/ 970546 h 1654359"/>
            <a:gd name="connsiteX75" fmla="*/ 2043557 w 4371826"/>
            <a:gd name="connsiteY75" fmla="*/ 930790 h 1654359"/>
            <a:gd name="connsiteX76" fmla="*/ 2123070 w 4371826"/>
            <a:gd name="connsiteY76" fmla="*/ 875131 h 1654359"/>
            <a:gd name="connsiteX77" fmla="*/ 2178729 w 4371826"/>
            <a:gd name="connsiteY77" fmla="*/ 859228 h 1654359"/>
            <a:gd name="connsiteX78" fmla="*/ 2226437 w 4371826"/>
            <a:gd name="connsiteY78" fmla="*/ 843326 h 1654359"/>
            <a:gd name="connsiteX79" fmla="*/ 2274145 w 4371826"/>
            <a:gd name="connsiteY79" fmla="*/ 835374 h 1654359"/>
            <a:gd name="connsiteX80" fmla="*/ 2297999 w 4371826"/>
            <a:gd name="connsiteY80" fmla="*/ 827423 h 1654359"/>
            <a:gd name="connsiteX81" fmla="*/ 2329804 w 4371826"/>
            <a:gd name="connsiteY81" fmla="*/ 819472 h 1654359"/>
            <a:gd name="connsiteX82" fmla="*/ 2417268 w 4371826"/>
            <a:gd name="connsiteY82" fmla="*/ 787666 h 1654359"/>
            <a:gd name="connsiteX83" fmla="*/ 2464976 w 4371826"/>
            <a:gd name="connsiteY83" fmla="*/ 771764 h 1654359"/>
            <a:gd name="connsiteX84" fmla="*/ 2488830 w 4371826"/>
            <a:gd name="connsiteY84" fmla="*/ 763812 h 1654359"/>
            <a:gd name="connsiteX85" fmla="*/ 2576294 w 4371826"/>
            <a:gd name="connsiteY85" fmla="*/ 747910 h 1654359"/>
            <a:gd name="connsiteX86" fmla="*/ 2600148 w 4371826"/>
            <a:gd name="connsiteY86" fmla="*/ 739959 h 1654359"/>
            <a:gd name="connsiteX87" fmla="*/ 2687613 w 4371826"/>
            <a:gd name="connsiteY87" fmla="*/ 724056 h 1654359"/>
            <a:gd name="connsiteX88" fmla="*/ 2735321 w 4371826"/>
            <a:gd name="connsiteY88" fmla="*/ 708153 h 1654359"/>
            <a:gd name="connsiteX89" fmla="*/ 2759174 w 4371826"/>
            <a:gd name="connsiteY89" fmla="*/ 700202 h 1654359"/>
            <a:gd name="connsiteX90" fmla="*/ 2790980 w 4371826"/>
            <a:gd name="connsiteY90" fmla="*/ 692251 h 1654359"/>
            <a:gd name="connsiteX91" fmla="*/ 2862541 w 4371826"/>
            <a:gd name="connsiteY91" fmla="*/ 676348 h 1654359"/>
            <a:gd name="connsiteX92" fmla="*/ 2910249 w 4371826"/>
            <a:gd name="connsiteY92" fmla="*/ 660446 h 1654359"/>
            <a:gd name="connsiteX93" fmla="*/ 2957957 w 4371826"/>
            <a:gd name="connsiteY93" fmla="*/ 636592 h 1654359"/>
            <a:gd name="connsiteX94" fmla="*/ 2981811 w 4371826"/>
            <a:gd name="connsiteY94" fmla="*/ 644543 h 1654359"/>
            <a:gd name="connsiteX95" fmla="*/ 3005665 w 4371826"/>
            <a:gd name="connsiteY95" fmla="*/ 660446 h 1654359"/>
            <a:gd name="connsiteX96" fmla="*/ 3053373 w 4371826"/>
            <a:gd name="connsiteY96" fmla="*/ 700202 h 1654359"/>
            <a:gd name="connsiteX97" fmla="*/ 3085178 w 4371826"/>
            <a:gd name="connsiteY97" fmla="*/ 708153 h 1654359"/>
            <a:gd name="connsiteX98" fmla="*/ 3156740 w 4371826"/>
            <a:gd name="connsiteY98" fmla="*/ 732007 h 1654359"/>
            <a:gd name="connsiteX99" fmla="*/ 3204447 w 4371826"/>
            <a:gd name="connsiteY99" fmla="*/ 747910 h 1654359"/>
            <a:gd name="connsiteX100" fmla="*/ 3236253 w 4371826"/>
            <a:gd name="connsiteY100" fmla="*/ 755861 h 1654359"/>
            <a:gd name="connsiteX101" fmla="*/ 3283961 w 4371826"/>
            <a:gd name="connsiteY101" fmla="*/ 771764 h 1654359"/>
            <a:gd name="connsiteX102" fmla="*/ 3307814 w 4371826"/>
            <a:gd name="connsiteY102" fmla="*/ 779715 h 1654359"/>
            <a:gd name="connsiteX103" fmla="*/ 3331668 w 4371826"/>
            <a:gd name="connsiteY103" fmla="*/ 787666 h 1654359"/>
            <a:gd name="connsiteX104" fmla="*/ 3387327 w 4371826"/>
            <a:gd name="connsiteY104" fmla="*/ 771764 h 1654359"/>
            <a:gd name="connsiteX105" fmla="*/ 3435035 w 4371826"/>
            <a:gd name="connsiteY105" fmla="*/ 732007 h 1654359"/>
            <a:gd name="connsiteX106" fmla="*/ 3458889 w 4371826"/>
            <a:gd name="connsiteY106" fmla="*/ 716105 h 1654359"/>
            <a:gd name="connsiteX107" fmla="*/ 3506597 w 4371826"/>
            <a:gd name="connsiteY107" fmla="*/ 692251 h 1654359"/>
            <a:gd name="connsiteX108" fmla="*/ 3530451 w 4371826"/>
            <a:gd name="connsiteY108" fmla="*/ 668397 h 1654359"/>
            <a:gd name="connsiteX109" fmla="*/ 3546354 w 4371826"/>
            <a:gd name="connsiteY109" fmla="*/ 644543 h 1654359"/>
            <a:gd name="connsiteX110" fmla="*/ 3570207 w 4371826"/>
            <a:gd name="connsiteY110" fmla="*/ 636592 h 1654359"/>
            <a:gd name="connsiteX111" fmla="*/ 3641769 w 4371826"/>
            <a:gd name="connsiteY111" fmla="*/ 596835 h 1654359"/>
            <a:gd name="connsiteX112" fmla="*/ 3711917 w 4371826"/>
            <a:gd name="connsiteY112" fmla="*/ 606639 h 1654359"/>
            <a:gd name="connsiteX113" fmla="*/ 3713331 w 4371826"/>
            <a:gd name="connsiteY113" fmla="*/ 557079 h 1654359"/>
            <a:gd name="connsiteX114" fmla="*/ 3737185 w 4371826"/>
            <a:gd name="connsiteY114" fmla="*/ 549127 h 1654359"/>
            <a:gd name="connsiteX115" fmla="*/ 3777868 w 4371826"/>
            <a:gd name="connsiteY115" fmla="*/ 583714 h 1654359"/>
            <a:gd name="connsiteX116" fmla="*/ 3864406 w 4371826"/>
            <a:gd name="connsiteY116" fmla="*/ 525273 h 1654359"/>
            <a:gd name="connsiteX117" fmla="*/ 3893870 w 4371826"/>
            <a:gd name="connsiteY117" fmla="*/ 579030 h 1654359"/>
            <a:gd name="connsiteX118" fmla="*/ 4039334 w 4371826"/>
            <a:gd name="connsiteY118" fmla="*/ 533225 h 1654359"/>
            <a:gd name="connsiteX119" fmla="*/ 4110896 w 4371826"/>
            <a:gd name="connsiteY119" fmla="*/ 572981 h 1654359"/>
            <a:gd name="connsiteX120" fmla="*/ 4166555 w 4371826"/>
            <a:gd name="connsiteY120" fmla="*/ 612738 h 1654359"/>
            <a:gd name="connsiteX121" fmla="*/ 4214263 w 4371826"/>
            <a:gd name="connsiteY121" fmla="*/ 644543 h 1654359"/>
            <a:gd name="connsiteX122" fmla="*/ 4238117 w 4371826"/>
            <a:gd name="connsiteY122" fmla="*/ 660446 h 1654359"/>
            <a:gd name="connsiteX123" fmla="*/ 4261971 w 4371826"/>
            <a:gd name="connsiteY123" fmla="*/ 668397 h 1654359"/>
            <a:gd name="connsiteX124" fmla="*/ 4309679 w 4371826"/>
            <a:gd name="connsiteY124" fmla="*/ 700202 h 1654359"/>
            <a:gd name="connsiteX125" fmla="*/ 4333533 w 4371826"/>
            <a:gd name="connsiteY125" fmla="*/ 692251 h 1654359"/>
            <a:gd name="connsiteX126" fmla="*/ 4341484 w 4371826"/>
            <a:gd name="connsiteY126" fmla="*/ 660446 h 1654359"/>
            <a:gd name="connsiteX127" fmla="*/ 4349435 w 4371826"/>
            <a:gd name="connsiteY127" fmla="*/ 612738 h 1654359"/>
            <a:gd name="connsiteX128" fmla="*/ 4357387 w 4371826"/>
            <a:gd name="connsiteY128" fmla="*/ 262880 h 1654359"/>
            <a:gd name="connsiteX129" fmla="*/ 4357387 w 4371826"/>
            <a:gd name="connsiteY129" fmla="*/ 32292 h 1654359"/>
            <a:gd name="connsiteX130" fmla="*/ 4333533 w 4371826"/>
            <a:gd name="connsiteY130" fmla="*/ 24341 h 1654359"/>
            <a:gd name="connsiteX131" fmla="*/ 4222214 w 4371826"/>
            <a:gd name="connsiteY131" fmla="*/ 32292 h 1654359"/>
            <a:gd name="connsiteX132" fmla="*/ 4158604 w 4371826"/>
            <a:gd name="connsiteY132" fmla="*/ 48195 h 1654359"/>
            <a:gd name="connsiteX133" fmla="*/ 4110896 w 4371826"/>
            <a:gd name="connsiteY133" fmla="*/ 56146 h 1654359"/>
            <a:gd name="connsiteX134" fmla="*/ 2783028 w 4371826"/>
            <a:gd name="connsiteY134" fmla="*/ 48195 h 1654359"/>
            <a:gd name="connsiteX135" fmla="*/ 2687613 w 4371826"/>
            <a:gd name="connsiteY135" fmla="*/ 40244 h 1654359"/>
            <a:gd name="connsiteX136" fmla="*/ 1971995 w 4371826"/>
            <a:gd name="connsiteY136" fmla="*/ 48195 h 1654359"/>
            <a:gd name="connsiteX137" fmla="*/ 1805018 w 4371826"/>
            <a:gd name="connsiteY137" fmla="*/ 64098 h 1654359"/>
            <a:gd name="connsiteX138" fmla="*/ 874715 w 4371826"/>
            <a:gd name="connsiteY138" fmla="*/ 56146 h 1654359"/>
            <a:gd name="connsiteX139" fmla="*/ 842910 w 4371826"/>
            <a:gd name="connsiteY139" fmla="*/ 48195 h 1654359"/>
            <a:gd name="connsiteX140" fmla="*/ 723641 w 4371826"/>
            <a:gd name="connsiteY140" fmla="*/ 32292 h 1654359"/>
            <a:gd name="connsiteX141" fmla="*/ 675933 w 4371826"/>
            <a:gd name="connsiteY141" fmla="*/ 16390 h 1654359"/>
            <a:gd name="connsiteX142" fmla="*/ 516907 w 4371826"/>
            <a:gd name="connsiteY142" fmla="*/ 32292 h 1654359"/>
            <a:gd name="connsiteX143" fmla="*/ 135244 w 4371826"/>
            <a:gd name="connsiteY143" fmla="*/ 487 h 1654359"/>
            <a:gd name="connsiteX144" fmla="*/ 63682 w 4371826"/>
            <a:gd name="connsiteY144" fmla="*/ 16390 h 1654359"/>
            <a:gd name="connsiteX145" fmla="*/ 23926 w 4371826"/>
            <a:gd name="connsiteY145" fmla="*/ 24341 h 1654359"/>
            <a:gd name="connsiteX146" fmla="*/ 72 w 4371826"/>
            <a:gd name="connsiteY146" fmla="*/ 8439 h 1654359"/>
            <a:gd name="connsiteX0" fmla="*/ 72 w 4371826"/>
            <a:gd name="connsiteY0" fmla="*/ 8439 h 1654359"/>
            <a:gd name="connsiteX1" fmla="*/ 31877 w 4371826"/>
            <a:gd name="connsiteY1" fmla="*/ 95903 h 1654359"/>
            <a:gd name="connsiteX2" fmla="*/ 55731 w 4371826"/>
            <a:gd name="connsiteY2" fmla="*/ 111806 h 1654359"/>
            <a:gd name="connsiteX3" fmla="*/ 79585 w 4371826"/>
            <a:gd name="connsiteY3" fmla="*/ 159513 h 1654359"/>
            <a:gd name="connsiteX4" fmla="*/ 111390 w 4371826"/>
            <a:gd name="connsiteY4" fmla="*/ 215172 h 1654359"/>
            <a:gd name="connsiteX5" fmla="*/ 119341 w 4371826"/>
            <a:gd name="connsiteY5" fmla="*/ 239026 h 1654359"/>
            <a:gd name="connsiteX6" fmla="*/ 159098 w 4371826"/>
            <a:gd name="connsiteY6" fmla="*/ 286734 h 1654359"/>
            <a:gd name="connsiteX7" fmla="*/ 190903 w 4371826"/>
            <a:gd name="connsiteY7" fmla="*/ 334442 h 1654359"/>
            <a:gd name="connsiteX8" fmla="*/ 198854 w 4371826"/>
            <a:gd name="connsiteY8" fmla="*/ 358296 h 1654359"/>
            <a:gd name="connsiteX9" fmla="*/ 214757 w 4371826"/>
            <a:gd name="connsiteY9" fmla="*/ 390101 h 1654359"/>
            <a:gd name="connsiteX10" fmla="*/ 238611 w 4371826"/>
            <a:gd name="connsiteY10" fmla="*/ 413955 h 1654359"/>
            <a:gd name="connsiteX11" fmla="*/ 254514 w 4371826"/>
            <a:gd name="connsiteY11" fmla="*/ 437809 h 1654359"/>
            <a:gd name="connsiteX12" fmla="*/ 278367 w 4371826"/>
            <a:gd name="connsiteY12" fmla="*/ 485517 h 1654359"/>
            <a:gd name="connsiteX13" fmla="*/ 302221 w 4371826"/>
            <a:gd name="connsiteY13" fmla="*/ 533225 h 1654359"/>
            <a:gd name="connsiteX14" fmla="*/ 326075 w 4371826"/>
            <a:gd name="connsiteY14" fmla="*/ 549127 h 1654359"/>
            <a:gd name="connsiteX15" fmla="*/ 365832 w 4371826"/>
            <a:gd name="connsiteY15" fmla="*/ 596835 h 1654359"/>
            <a:gd name="connsiteX16" fmla="*/ 381734 w 4371826"/>
            <a:gd name="connsiteY16" fmla="*/ 620689 h 1654359"/>
            <a:gd name="connsiteX17" fmla="*/ 405588 w 4371826"/>
            <a:gd name="connsiteY17" fmla="*/ 644543 h 1654359"/>
            <a:gd name="connsiteX18" fmla="*/ 437394 w 4371826"/>
            <a:gd name="connsiteY18" fmla="*/ 692251 h 1654359"/>
            <a:gd name="connsiteX19" fmla="*/ 453296 w 4371826"/>
            <a:gd name="connsiteY19" fmla="*/ 716105 h 1654359"/>
            <a:gd name="connsiteX20" fmla="*/ 493053 w 4371826"/>
            <a:gd name="connsiteY20" fmla="*/ 763812 h 1654359"/>
            <a:gd name="connsiteX21" fmla="*/ 524858 w 4371826"/>
            <a:gd name="connsiteY21" fmla="*/ 803569 h 1654359"/>
            <a:gd name="connsiteX22" fmla="*/ 532809 w 4371826"/>
            <a:gd name="connsiteY22" fmla="*/ 827423 h 1654359"/>
            <a:gd name="connsiteX23" fmla="*/ 556663 w 4371826"/>
            <a:gd name="connsiteY23" fmla="*/ 851277 h 1654359"/>
            <a:gd name="connsiteX24" fmla="*/ 596420 w 4371826"/>
            <a:gd name="connsiteY24" fmla="*/ 891033 h 1654359"/>
            <a:gd name="connsiteX25" fmla="*/ 612322 w 4371826"/>
            <a:gd name="connsiteY25" fmla="*/ 914887 h 1654359"/>
            <a:gd name="connsiteX26" fmla="*/ 636176 w 4371826"/>
            <a:gd name="connsiteY26" fmla="*/ 922839 h 1654359"/>
            <a:gd name="connsiteX27" fmla="*/ 644127 w 4371826"/>
            <a:gd name="connsiteY27" fmla="*/ 946692 h 1654359"/>
            <a:gd name="connsiteX28" fmla="*/ 667981 w 4371826"/>
            <a:gd name="connsiteY28" fmla="*/ 970546 h 1654359"/>
            <a:gd name="connsiteX29" fmla="*/ 683884 w 4371826"/>
            <a:gd name="connsiteY29" fmla="*/ 1002352 h 1654359"/>
            <a:gd name="connsiteX30" fmla="*/ 707738 w 4371826"/>
            <a:gd name="connsiteY30" fmla="*/ 1026206 h 1654359"/>
            <a:gd name="connsiteX31" fmla="*/ 723641 w 4371826"/>
            <a:gd name="connsiteY31" fmla="*/ 1050059 h 1654359"/>
            <a:gd name="connsiteX32" fmla="*/ 755446 w 4371826"/>
            <a:gd name="connsiteY32" fmla="*/ 1097767 h 1654359"/>
            <a:gd name="connsiteX33" fmla="*/ 763397 w 4371826"/>
            <a:gd name="connsiteY33" fmla="*/ 1121621 h 1654359"/>
            <a:gd name="connsiteX34" fmla="*/ 795202 w 4371826"/>
            <a:gd name="connsiteY34" fmla="*/ 1169329 h 1654359"/>
            <a:gd name="connsiteX35" fmla="*/ 827007 w 4371826"/>
            <a:gd name="connsiteY35" fmla="*/ 1217037 h 1654359"/>
            <a:gd name="connsiteX36" fmla="*/ 850861 w 4371826"/>
            <a:gd name="connsiteY36" fmla="*/ 1264745 h 1654359"/>
            <a:gd name="connsiteX37" fmla="*/ 866764 w 4371826"/>
            <a:gd name="connsiteY37" fmla="*/ 1312452 h 1654359"/>
            <a:gd name="connsiteX38" fmla="*/ 874715 w 4371826"/>
            <a:gd name="connsiteY38" fmla="*/ 1336306 h 1654359"/>
            <a:gd name="connsiteX39" fmla="*/ 890618 w 4371826"/>
            <a:gd name="connsiteY39" fmla="*/ 1360160 h 1654359"/>
            <a:gd name="connsiteX40" fmla="*/ 898569 w 4371826"/>
            <a:gd name="connsiteY40" fmla="*/ 1384014 h 1654359"/>
            <a:gd name="connsiteX41" fmla="*/ 922423 w 4371826"/>
            <a:gd name="connsiteY41" fmla="*/ 1407868 h 1654359"/>
            <a:gd name="connsiteX42" fmla="*/ 938326 w 4371826"/>
            <a:gd name="connsiteY42" fmla="*/ 1431722 h 1654359"/>
            <a:gd name="connsiteX43" fmla="*/ 970131 w 4371826"/>
            <a:gd name="connsiteY43" fmla="*/ 1479430 h 1654359"/>
            <a:gd name="connsiteX44" fmla="*/ 1009887 w 4371826"/>
            <a:gd name="connsiteY44" fmla="*/ 1527138 h 1654359"/>
            <a:gd name="connsiteX45" fmla="*/ 1033741 w 4371826"/>
            <a:gd name="connsiteY45" fmla="*/ 1535089 h 1654359"/>
            <a:gd name="connsiteX46" fmla="*/ 1065547 w 4371826"/>
            <a:gd name="connsiteY46" fmla="*/ 1550992 h 1654359"/>
            <a:gd name="connsiteX47" fmla="*/ 1089401 w 4371826"/>
            <a:gd name="connsiteY47" fmla="*/ 1566894 h 1654359"/>
            <a:gd name="connsiteX48" fmla="*/ 1113254 w 4371826"/>
            <a:gd name="connsiteY48" fmla="*/ 1574846 h 1654359"/>
            <a:gd name="connsiteX49" fmla="*/ 1137108 w 4371826"/>
            <a:gd name="connsiteY49" fmla="*/ 1590748 h 1654359"/>
            <a:gd name="connsiteX50" fmla="*/ 1168914 w 4371826"/>
            <a:gd name="connsiteY50" fmla="*/ 1598699 h 1654359"/>
            <a:gd name="connsiteX51" fmla="*/ 1200719 w 4371826"/>
            <a:gd name="connsiteY51" fmla="*/ 1622553 h 1654359"/>
            <a:gd name="connsiteX52" fmla="*/ 1248427 w 4371826"/>
            <a:gd name="connsiteY52" fmla="*/ 1638456 h 1654359"/>
            <a:gd name="connsiteX53" fmla="*/ 1359745 w 4371826"/>
            <a:gd name="connsiteY53" fmla="*/ 1654359 h 1654359"/>
            <a:gd name="connsiteX54" fmla="*/ 1455161 w 4371826"/>
            <a:gd name="connsiteY54" fmla="*/ 1646407 h 1654359"/>
            <a:gd name="connsiteX55" fmla="*/ 1502868 w 4371826"/>
            <a:gd name="connsiteY55" fmla="*/ 1630505 h 1654359"/>
            <a:gd name="connsiteX56" fmla="*/ 1550576 w 4371826"/>
            <a:gd name="connsiteY56" fmla="*/ 1598699 h 1654359"/>
            <a:gd name="connsiteX57" fmla="*/ 1574430 w 4371826"/>
            <a:gd name="connsiteY57" fmla="*/ 1582797 h 1654359"/>
            <a:gd name="connsiteX58" fmla="*/ 1614187 w 4371826"/>
            <a:gd name="connsiteY58" fmla="*/ 1535089 h 1654359"/>
            <a:gd name="connsiteX59" fmla="*/ 1638041 w 4371826"/>
            <a:gd name="connsiteY59" fmla="*/ 1511235 h 1654359"/>
            <a:gd name="connsiteX60" fmla="*/ 1661894 w 4371826"/>
            <a:gd name="connsiteY60" fmla="*/ 1455576 h 1654359"/>
            <a:gd name="connsiteX61" fmla="*/ 1685748 w 4371826"/>
            <a:gd name="connsiteY61" fmla="*/ 1439673 h 1654359"/>
            <a:gd name="connsiteX62" fmla="*/ 1693700 w 4371826"/>
            <a:gd name="connsiteY62" fmla="*/ 1407868 h 1654359"/>
            <a:gd name="connsiteX63" fmla="*/ 1725505 w 4371826"/>
            <a:gd name="connsiteY63" fmla="*/ 1360160 h 1654359"/>
            <a:gd name="connsiteX64" fmla="*/ 1757310 w 4371826"/>
            <a:gd name="connsiteY64" fmla="*/ 1312452 h 1654359"/>
            <a:gd name="connsiteX65" fmla="*/ 1765261 w 4371826"/>
            <a:gd name="connsiteY65" fmla="*/ 1288599 h 1654359"/>
            <a:gd name="connsiteX66" fmla="*/ 1797067 w 4371826"/>
            <a:gd name="connsiteY66" fmla="*/ 1240891 h 1654359"/>
            <a:gd name="connsiteX67" fmla="*/ 1805018 w 4371826"/>
            <a:gd name="connsiteY67" fmla="*/ 1217037 h 1654359"/>
            <a:gd name="connsiteX68" fmla="*/ 1836823 w 4371826"/>
            <a:gd name="connsiteY68" fmla="*/ 1169329 h 1654359"/>
            <a:gd name="connsiteX69" fmla="*/ 1844774 w 4371826"/>
            <a:gd name="connsiteY69" fmla="*/ 1145475 h 1654359"/>
            <a:gd name="connsiteX70" fmla="*/ 1868628 w 4371826"/>
            <a:gd name="connsiteY70" fmla="*/ 1129572 h 1654359"/>
            <a:gd name="connsiteX71" fmla="*/ 1892482 w 4371826"/>
            <a:gd name="connsiteY71" fmla="*/ 1081865 h 1654359"/>
            <a:gd name="connsiteX72" fmla="*/ 1916336 w 4371826"/>
            <a:gd name="connsiteY72" fmla="*/ 1058011 h 1654359"/>
            <a:gd name="connsiteX73" fmla="*/ 1932239 w 4371826"/>
            <a:gd name="connsiteY73" fmla="*/ 1034157 h 1654359"/>
            <a:gd name="connsiteX74" fmla="*/ 2003801 w 4371826"/>
            <a:gd name="connsiteY74" fmla="*/ 970546 h 1654359"/>
            <a:gd name="connsiteX75" fmla="*/ 2043557 w 4371826"/>
            <a:gd name="connsiteY75" fmla="*/ 930790 h 1654359"/>
            <a:gd name="connsiteX76" fmla="*/ 2123070 w 4371826"/>
            <a:gd name="connsiteY76" fmla="*/ 875131 h 1654359"/>
            <a:gd name="connsiteX77" fmla="*/ 2178729 w 4371826"/>
            <a:gd name="connsiteY77" fmla="*/ 859228 h 1654359"/>
            <a:gd name="connsiteX78" fmla="*/ 2226437 w 4371826"/>
            <a:gd name="connsiteY78" fmla="*/ 843326 h 1654359"/>
            <a:gd name="connsiteX79" fmla="*/ 2274145 w 4371826"/>
            <a:gd name="connsiteY79" fmla="*/ 835374 h 1654359"/>
            <a:gd name="connsiteX80" fmla="*/ 2297999 w 4371826"/>
            <a:gd name="connsiteY80" fmla="*/ 827423 h 1654359"/>
            <a:gd name="connsiteX81" fmla="*/ 2329804 w 4371826"/>
            <a:gd name="connsiteY81" fmla="*/ 819472 h 1654359"/>
            <a:gd name="connsiteX82" fmla="*/ 2417268 w 4371826"/>
            <a:gd name="connsiteY82" fmla="*/ 787666 h 1654359"/>
            <a:gd name="connsiteX83" fmla="*/ 2464976 w 4371826"/>
            <a:gd name="connsiteY83" fmla="*/ 771764 h 1654359"/>
            <a:gd name="connsiteX84" fmla="*/ 2488830 w 4371826"/>
            <a:gd name="connsiteY84" fmla="*/ 763812 h 1654359"/>
            <a:gd name="connsiteX85" fmla="*/ 2576294 w 4371826"/>
            <a:gd name="connsiteY85" fmla="*/ 747910 h 1654359"/>
            <a:gd name="connsiteX86" fmla="*/ 2600148 w 4371826"/>
            <a:gd name="connsiteY86" fmla="*/ 739959 h 1654359"/>
            <a:gd name="connsiteX87" fmla="*/ 2687613 w 4371826"/>
            <a:gd name="connsiteY87" fmla="*/ 724056 h 1654359"/>
            <a:gd name="connsiteX88" fmla="*/ 2735321 w 4371826"/>
            <a:gd name="connsiteY88" fmla="*/ 708153 h 1654359"/>
            <a:gd name="connsiteX89" fmla="*/ 2759174 w 4371826"/>
            <a:gd name="connsiteY89" fmla="*/ 700202 h 1654359"/>
            <a:gd name="connsiteX90" fmla="*/ 2790980 w 4371826"/>
            <a:gd name="connsiteY90" fmla="*/ 692251 h 1654359"/>
            <a:gd name="connsiteX91" fmla="*/ 2862541 w 4371826"/>
            <a:gd name="connsiteY91" fmla="*/ 676348 h 1654359"/>
            <a:gd name="connsiteX92" fmla="*/ 2910249 w 4371826"/>
            <a:gd name="connsiteY92" fmla="*/ 660446 h 1654359"/>
            <a:gd name="connsiteX93" fmla="*/ 2957957 w 4371826"/>
            <a:gd name="connsiteY93" fmla="*/ 636592 h 1654359"/>
            <a:gd name="connsiteX94" fmla="*/ 2981811 w 4371826"/>
            <a:gd name="connsiteY94" fmla="*/ 644543 h 1654359"/>
            <a:gd name="connsiteX95" fmla="*/ 3005665 w 4371826"/>
            <a:gd name="connsiteY95" fmla="*/ 660446 h 1654359"/>
            <a:gd name="connsiteX96" fmla="*/ 3053373 w 4371826"/>
            <a:gd name="connsiteY96" fmla="*/ 700202 h 1654359"/>
            <a:gd name="connsiteX97" fmla="*/ 3085178 w 4371826"/>
            <a:gd name="connsiteY97" fmla="*/ 708153 h 1654359"/>
            <a:gd name="connsiteX98" fmla="*/ 3156740 w 4371826"/>
            <a:gd name="connsiteY98" fmla="*/ 732007 h 1654359"/>
            <a:gd name="connsiteX99" fmla="*/ 3204447 w 4371826"/>
            <a:gd name="connsiteY99" fmla="*/ 747910 h 1654359"/>
            <a:gd name="connsiteX100" fmla="*/ 3236253 w 4371826"/>
            <a:gd name="connsiteY100" fmla="*/ 755861 h 1654359"/>
            <a:gd name="connsiteX101" fmla="*/ 3283961 w 4371826"/>
            <a:gd name="connsiteY101" fmla="*/ 771764 h 1654359"/>
            <a:gd name="connsiteX102" fmla="*/ 3307814 w 4371826"/>
            <a:gd name="connsiteY102" fmla="*/ 779715 h 1654359"/>
            <a:gd name="connsiteX103" fmla="*/ 3331668 w 4371826"/>
            <a:gd name="connsiteY103" fmla="*/ 787666 h 1654359"/>
            <a:gd name="connsiteX104" fmla="*/ 3387327 w 4371826"/>
            <a:gd name="connsiteY104" fmla="*/ 771764 h 1654359"/>
            <a:gd name="connsiteX105" fmla="*/ 3435035 w 4371826"/>
            <a:gd name="connsiteY105" fmla="*/ 732007 h 1654359"/>
            <a:gd name="connsiteX106" fmla="*/ 3458889 w 4371826"/>
            <a:gd name="connsiteY106" fmla="*/ 716105 h 1654359"/>
            <a:gd name="connsiteX107" fmla="*/ 3506597 w 4371826"/>
            <a:gd name="connsiteY107" fmla="*/ 692251 h 1654359"/>
            <a:gd name="connsiteX108" fmla="*/ 3530451 w 4371826"/>
            <a:gd name="connsiteY108" fmla="*/ 668397 h 1654359"/>
            <a:gd name="connsiteX109" fmla="*/ 3546354 w 4371826"/>
            <a:gd name="connsiteY109" fmla="*/ 644543 h 1654359"/>
            <a:gd name="connsiteX110" fmla="*/ 3570207 w 4371826"/>
            <a:gd name="connsiteY110" fmla="*/ 636592 h 1654359"/>
            <a:gd name="connsiteX111" fmla="*/ 3641769 w 4371826"/>
            <a:gd name="connsiteY111" fmla="*/ 596835 h 1654359"/>
            <a:gd name="connsiteX112" fmla="*/ 3711917 w 4371826"/>
            <a:gd name="connsiteY112" fmla="*/ 606639 h 1654359"/>
            <a:gd name="connsiteX113" fmla="*/ 3713331 w 4371826"/>
            <a:gd name="connsiteY113" fmla="*/ 557079 h 1654359"/>
            <a:gd name="connsiteX114" fmla="*/ 3737185 w 4371826"/>
            <a:gd name="connsiteY114" fmla="*/ 549127 h 1654359"/>
            <a:gd name="connsiteX115" fmla="*/ 3777868 w 4371826"/>
            <a:gd name="connsiteY115" fmla="*/ 583714 h 1654359"/>
            <a:gd name="connsiteX116" fmla="*/ 3864406 w 4371826"/>
            <a:gd name="connsiteY116" fmla="*/ 525273 h 1654359"/>
            <a:gd name="connsiteX117" fmla="*/ 3893870 w 4371826"/>
            <a:gd name="connsiteY117" fmla="*/ 579030 h 1654359"/>
            <a:gd name="connsiteX118" fmla="*/ 4039334 w 4371826"/>
            <a:gd name="connsiteY118" fmla="*/ 578104 h 1654359"/>
            <a:gd name="connsiteX119" fmla="*/ 4110896 w 4371826"/>
            <a:gd name="connsiteY119" fmla="*/ 572981 h 1654359"/>
            <a:gd name="connsiteX120" fmla="*/ 4166555 w 4371826"/>
            <a:gd name="connsiteY120" fmla="*/ 612738 h 1654359"/>
            <a:gd name="connsiteX121" fmla="*/ 4214263 w 4371826"/>
            <a:gd name="connsiteY121" fmla="*/ 644543 h 1654359"/>
            <a:gd name="connsiteX122" fmla="*/ 4238117 w 4371826"/>
            <a:gd name="connsiteY122" fmla="*/ 660446 h 1654359"/>
            <a:gd name="connsiteX123" fmla="*/ 4261971 w 4371826"/>
            <a:gd name="connsiteY123" fmla="*/ 668397 h 1654359"/>
            <a:gd name="connsiteX124" fmla="*/ 4309679 w 4371826"/>
            <a:gd name="connsiteY124" fmla="*/ 700202 h 1654359"/>
            <a:gd name="connsiteX125" fmla="*/ 4333533 w 4371826"/>
            <a:gd name="connsiteY125" fmla="*/ 692251 h 1654359"/>
            <a:gd name="connsiteX126" fmla="*/ 4341484 w 4371826"/>
            <a:gd name="connsiteY126" fmla="*/ 660446 h 1654359"/>
            <a:gd name="connsiteX127" fmla="*/ 4349435 w 4371826"/>
            <a:gd name="connsiteY127" fmla="*/ 612738 h 1654359"/>
            <a:gd name="connsiteX128" fmla="*/ 4357387 w 4371826"/>
            <a:gd name="connsiteY128" fmla="*/ 262880 h 1654359"/>
            <a:gd name="connsiteX129" fmla="*/ 4357387 w 4371826"/>
            <a:gd name="connsiteY129" fmla="*/ 32292 h 1654359"/>
            <a:gd name="connsiteX130" fmla="*/ 4333533 w 4371826"/>
            <a:gd name="connsiteY130" fmla="*/ 24341 h 1654359"/>
            <a:gd name="connsiteX131" fmla="*/ 4222214 w 4371826"/>
            <a:gd name="connsiteY131" fmla="*/ 32292 h 1654359"/>
            <a:gd name="connsiteX132" fmla="*/ 4158604 w 4371826"/>
            <a:gd name="connsiteY132" fmla="*/ 48195 h 1654359"/>
            <a:gd name="connsiteX133" fmla="*/ 4110896 w 4371826"/>
            <a:gd name="connsiteY133" fmla="*/ 56146 h 1654359"/>
            <a:gd name="connsiteX134" fmla="*/ 2783028 w 4371826"/>
            <a:gd name="connsiteY134" fmla="*/ 48195 h 1654359"/>
            <a:gd name="connsiteX135" fmla="*/ 2687613 w 4371826"/>
            <a:gd name="connsiteY135" fmla="*/ 40244 h 1654359"/>
            <a:gd name="connsiteX136" fmla="*/ 1971995 w 4371826"/>
            <a:gd name="connsiteY136" fmla="*/ 48195 h 1654359"/>
            <a:gd name="connsiteX137" fmla="*/ 1805018 w 4371826"/>
            <a:gd name="connsiteY137" fmla="*/ 64098 h 1654359"/>
            <a:gd name="connsiteX138" fmla="*/ 874715 w 4371826"/>
            <a:gd name="connsiteY138" fmla="*/ 56146 h 1654359"/>
            <a:gd name="connsiteX139" fmla="*/ 842910 w 4371826"/>
            <a:gd name="connsiteY139" fmla="*/ 48195 h 1654359"/>
            <a:gd name="connsiteX140" fmla="*/ 723641 w 4371826"/>
            <a:gd name="connsiteY140" fmla="*/ 32292 h 1654359"/>
            <a:gd name="connsiteX141" fmla="*/ 675933 w 4371826"/>
            <a:gd name="connsiteY141" fmla="*/ 16390 h 1654359"/>
            <a:gd name="connsiteX142" fmla="*/ 516907 w 4371826"/>
            <a:gd name="connsiteY142" fmla="*/ 32292 h 1654359"/>
            <a:gd name="connsiteX143" fmla="*/ 135244 w 4371826"/>
            <a:gd name="connsiteY143" fmla="*/ 487 h 1654359"/>
            <a:gd name="connsiteX144" fmla="*/ 63682 w 4371826"/>
            <a:gd name="connsiteY144" fmla="*/ 16390 h 1654359"/>
            <a:gd name="connsiteX145" fmla="*/ 23926 w 4371826"/>
            <a:gd name="connsiteY145" fmla="*/ 24341 h 1654359"/>
            <a:gd name="connsiteX146" fmla="*/ 72 w 4371826"/>
            <a:gd name="connsiteY146" fmla="*/ 8439 h 1654359"/>
            <a:gd name="connsiteX0" fmla="*/ 72 w 4371826"/>
            <a:gd name="connsiteY0" fmla="*/ 8439 h 1654359"/>
            <a:gd name="connsiteX1" fmla="*/ 31877 w 4371826"/>
            <a:gd name="connsiteY1" fmla="*/ 95903 h 1654359"/>
            <a:gd name="connsiteX2" fmla="*/ 55731 w 4371826"/>
            <a:gd name="connsiteY2" fmla="*/ 111806 h 1654359"/>
            <a:gd name="connsiteX3" fmla="*/ 79585 w 4371826"/>
            <a:gd name="connsiteY3" fmla="*/ 159513 h 1654359"/>
            <a:gd name="connsiteX4" fmla="*/ 111390 w 4371826"/>
            <a:gd name="connsiteY4" fmla="*/ 215172 h 1654359"/>
            <a:gd name="connsiteX5" fmla="*/ 119341 w 4371826"/>
            <a:gd name="connsiteY5" fmla="*/ 239026 h 1654359"/>
            <a:gd name="connsiteX6" fmla="*/ 159098 w 4371826"/>
            <a:gd name="connsiteY6" fmla="*/ 286734 h 1654359"/>
            <a:gd name="connsiteX7" fmla="*/ 190903 w 4371826"/>
            <a:gd name="connsiteY7" fmla="*/ 334442 h 1654359"/>
            <a:gd name="connsiteX8" fmla="*/ 198854 w 4371826"/>
            <a:gd name="connsiteY8" fmla="*/ 358296 h 1654359"/>
            <a:gd name="connsiteX9" fmla="*/ 214757 w 4371826"/>
            <a:gd name="connsiteY9" fmla="*/ 390101 h 1654359"/>
            <a:gd name="connsiteX10" fmla="*/ 238611 w 4371826"/>
            <a:gd name="connsiteY10" fmla="*/ 413955 h 1654359"/>
            <a:gd name="connsiteX11" fmla="*/ 254514 w 4371826"/>
            <a:gd name="connsiteY11" fmla="*/ 437809 h 1654359"/>
            <a:gd name="connsiteX12" fmla="*/ 278367 w 4371826"/>
            <a:gd name="connsiteY12" fmla="*/ 485517 h 1654359"/>
            <a:gd name="connsiteX13" fmla="*/ 302221 w 4371826"/>
            <a:gd name="connsiteY13" fmla="*/ 533225 h 1654359"/>
            <a:gd name="connsiteX14" fmla="*/ 326075 w 4371826"/>
            <a:gd name="connsiteY14" fmla="*/ 549127 h 1654359"/>
            <a:gd name="connsiteX15" fmla="*/ 365832 w 4371826"/>
            <a:gd name="connsiteY15" fmla="*/ 596835 h 1654359"/>
            <a:gd name="connsiteX16" fmla="*/ 381734 w 4371826"/>
            <a:gd name="connsiteY16" fmla="*/ 620689 h 1654359"/>
            <a:gd name="connsiteX17" fmla="*/ 405588 w 4371826"/>
            <a:gd name="connsiteY17" fmla="*/ 644543 h 1654359"/>
            <a:gd name="connsiteX18" fmla="*/ 437394 w 4371826"/>
            <a:gd name="connsiteY18" fmla="*/ 692251 h 1654359"/>
            <a:gd name="connsiteX19" fmla="*/ 453296 w 4371826"/>
            <a:gd name="connsiteY19" fmla="*/ 716105 h 1654359"/>
            <a:gd name="connsiteX20" fmla="*/ 493053 w 4371826"/>
            <a:gd name="connsiteY20" fmla="*/ 763812 h 1654359"/>
            <a:gd name="connsiteX21" fmla="*/ 524858 w 4371826"/>
            <a:gd name="connsiteY21" fmla="*/ 803569 h 1654359"/>
            <a:gd name="connsiteX22" fmla="*/ 532809 w 4371826"/>
            <a:gd name="connsiteY22" fmla="*/ 827423 h 1654359"/>
            <a:gd name="connsiteX23" fmla="*/ 556663 w 4371826"/>
            <a:gd name="connsiteY23" fmla="*/ 851277 h 1654359"/>
            <a:gd name="connsiteX24" fmla="*/ 596420 w 4371826"/>
            <a:gd name="connsiteY24" fmla="*/ 891033 h 1654359"/>
            <a:gd name="connsiteX25" fmla="*/ 612322 w 4371826"/>
            <a:gd name="connsiteY25" fmla="*/ 914887 h 1654359"/>
            <a:gd name="connsiteX26" fmla="*/ 636176 w 4371826"/>
            <a:gd name="connsiteY26" fmla="*/ 922839 h 1654359"/>
            <a:gd name="connsiteX27" fmla="*/ 644127 w 4371826"/>
            <a:gd name="connsiteY27" fmla="*/ 946692 h 1654359"/>
            <a:gd name="connsiteX28" fmla="*/ 667981 w 4371826"/>
            <a:gd name="connsiteY28" fmla="*/ 970546 h 1654359"/>
            <a:gd name="connsiteX29" fmla="*/ 683884 w 4371826"/>
            <a:gd name="connsiteY29" fmla="*/ 1002352 h 1654359"/>
            <a:gd name="connsiteX30" fmla="*/ 707738 w 4371826"/>
            <a:gd name="connsiteY30" fmla="*/ 1026206 h 1654359"/>
            <a:gd name="connsiteX31" fmla="*/ 723641 w 4371826"/>
            <a:gd name="connsiteY31" fmla="*/ 1050059 h 1654359"/>
            <a:gd name="connsiteX32" fmla="*/ 755446 w 4371826"/>
            <a:gd name="connsiteY32" fmla="*/ 1097767 h 1654359"/>
            <a:gd name="connsiteX33" fmla="*/ 763397 w 4371826"/>
            <a:gd name="connsiteY33" fmla="*/ 1121621 h 1654359"/>
            <a:gd name="connsiteX34" fmla="*/ 795202 w 4371826"/>
            <a:gd name="connsiteY34" fmla="*/ 1169329 h 1654359"/>
            <a:gd name="connsiteX35" fmla="*/ 827007 w 4371826"/>
            <a:gd name="connsiteY35" fmla="*/ 1217037 h 1654359"/>
            <a:gd name="connsiteX36" fmla="*/ 850861 w 4371826"/>
            <a:gd name="connsiteY36" fmla="*/ 1264745 h 1654359"/>
            <a:gd name="connsiteX37" fmla="*/ 866764 w 4371826"/>
            <a:gd name="connsiteY37" fmla="*/ 1312452 h 1654359"/>
            <a:gd name="connsiteX38" fmla="*/ 874715 w 4371826"/>
            <a:gd name="connsiteY38" fmla="*/ 1336306 h 1654359"/>
            <a:gd name="connsiteX39" fmla="*/ 890618 w 4371826"/>
            <a:gd name="connsiteY39" fmla="*/ 1360160 h 1654359"/>
            <a:gd name="connsiteX40" fmla="*/ 898569 w 4371826"/>
            <a:gd name="connsiteY40" fmla="*/ 1384014 h 1654359"/>
            <a:gd name="connsiteX41" fmla="*/ 922423 w 4371826"/>
            <a:gd name="connsiteY41" fmla="*/ 1407868 h 1654359"/>
            <a:gd name="connsiteX42" fmla="*/ 938326 w 4371826"/>
            <a:gd name="connsiteY42" fmla="*/ 1431722 h 1654359"/>
            <a:gd name="connsiteX43" fmla="*/ 970131 w 4371826"/>
            <a:gd name="connsiteY43" fmla="*/ 1479430 h 1654359"/>
            <a:gd name="connsiteX44" fmla="*/ 1009887 w 4371826"/>
            <a:gd name="connsiteY44" fmla="*/ 1527138 h 1654359"/>
            <a:gd name="connsiteX45" fmla="*/ 1033741 w 4371826"/>
            <a:gd name="connsiteY45" fmla="*/ 1535089 h 1654359"/>
            <a:gd name="connsiteX46" fmla="*/ 1065547 w 4371826"/>
            <a:gd name="connsiteY46" fmla="*/ 1550992 h 1654359"/>
            <a:gd name="connsiteX47" fmla="*/ 1089401 w 4371826"/>
            <a:gd name="connsiteY47" fmla="*/ 1566894 h 1654359"/>
            <a:gd name="connsiteX48" fmla="*/ 1113254 w 4371826"/>
            <a:gd name="connsiteY48" fmla="*/ 1574846 h 1654359"/>
            <a:gd name="connsiteX49" fmla="*/ 1137108 w 4371826"/>
            <a:gd name="connsiteY49" fmla="*/ 1590748 h 1654359"/>
            <a:gd name="connsiteX50" fmla="*/ 1168914 w 4371826"/>
            <a:gd name="connsiteY50" fmla="*/ 1598699 h 1654359"/>
            <a:gd name="connsiteX51" fmla="*/ 1200719 w 4371826"/>
            <a:gd name="connsiteY51" fmla="*/ 1622553 h 1654359"/>
            <a:gd name="connsiteX52" fmla="*/ 1248427 w 4371826"/>
            <a:gd name="connsiteY52" fmla="*/ 1638456 h 1654359"/>
            <a:gd name="connsiteX53" fmla="*/ 1359745 w 4371826"/>
            <a:gd name="connsiteY53" fmla="*/ 1654359 h 1654359"/>
            <a:gd name="connsiteX54" fmla="*/ 1455161 w 4371826"/>
            <a:gd name="connsiteY54" fmla="*/ 1646407 h 1654359"/>
            <a:gd name="connsiteX55" fmla="*/ 1502868 w 4371826"/>
            <a:gd name="connsiteY55" fmla="*/ 1630505 h 1654359"/>
            <a:gd name="connsiteX56" fmla="*/ 1550576 w 4371826"/>
            <a:gd name="connsiteY56" fmla="*/ 1598699 h 1654359"/>
            <a:gd name="connsiteX57" fmla="*/ 1574430 w 4371826"/>
            <a:gd name="connsiteY57" fmla="*/ 1582797 h 1654359"/>
            <a:gd name="connsiteX58" fmla="*/ 1614187 w 4371826"/>
            <a:gd name="connsiteY58" fmla="*/ 1535089 h 1654359"/>
            <a:gd name="connsiteX59" fmla="*/ 1638041 w 4371826"/>
            <a:gd name="connsiteY59" fmla="*/ 1511235 h 1654359"/>
            <a:gd name="connsiteX60" fmla="*/ 1661894 w 4371826"/>
            <a:gd name="connsiteY60" fmla="*/ 1455576 h 1654359"/>
            <a:gd name="connsiteX61" fmla="*/ 1685748 w 4371826"/>
            <a:gd name="connsiteY61" fmla="*/ 1439673 h 1654359"/>
            <a:gd name="connsiteX62" fmla="*/ 1693700 w 4371826"/>
            <a:gd name="connsiteY62" fmla="*/ 1407868 h 1654359"/>
            <a:gd name="connsiteX63" fmla="*/ 1725505 w 4371826"/>
            <a:gd name="connsiteY63" fmla="*/ 1360160 h 1654359"/>
            <a:gd name="connsiteX64" fmla="*/ 1757310 w 4371826"/>
            <a:gd name="connsiteY64" fmla="*/ 1312452 h 1654359"/>
            <a:gd name="connsiteX65" fmla="*/ 1765261 w 4371826"/>
            <a:gd name="connsiteY65" fmla="*/ 1288599 h 1654359"/>
            <a:gd name="connsiteX66" fmla="*/ 1797067 w 4371826"/>
            <a:gd name="connsiteY66" fmla="*/ 1240891 h 1654359"/>
            <a:gd name="connsiteX67" fmla="*/ 1805018 w 4371826"/>
            <a:gd name="connsiteY67" fmla="*/ 1217037 h 1654359"/>
            <a:gd name="connsiteX68" fmla="*/ 1836823 w 4371826"/>
            <a:gd name="connsiteY68" fmla="*/ 1169329 h 1654359"/>
            <a:gd name="connsiteX69" fmla="*/ 1844774 w 4371826"/>
            <a:gd name="connsiteY69" fmla="*/ 1145475 h 1654359"/>
            <a:gd name="connsiteX70" fmla="*/ 1868628 w 4371826"/>
            <a:gd name="connsiteY70" fmla="*/ 1129572 h 1654359"/>
            <a:gd name="connsiteX71" fmla="*/ 1892482 w 4371826"/>
            <a:gd name="connsiteY71" fmla="*/ 1081865 h 1654359"/>
            <a:gd name="connsiteX72" fmla="*/ 1916336 w 4371826"/>
            <a:gd name="connsiteY72" fmla="*/ 1058011 h 1654359"/>
            <a:gd name="connsiteX73" fmla="*/ 1932239 w 4371826"/>
            <a:gd name="connsiteY73" fmla="*/ 1034157 h 1654359"/>
            <a:gd name="connsiteX74" fmla="*/ 2003801 w 4371826"/>
            <a:gd name="connsiteY74" fmla="*/ 970546 h 1654359"/>
            <a:gd name="connsiteX75" fmla="*/ 2043557 w 4371826"/>
            <a:gd name="connsiteY75" fmla="*/ 930790 h 1654359"/>
            <a:gd name="connsiteX76" fmla="*/ 2123070 w 4371826"/>
            <a:gd name="connsiteY76" fmla="*/ 875131 h 1654359"/>
            <a:gd name="connsiteX77" fmla="*/ 2178729 w 4371826"/>
            <a:gd name="connsiteY77" fmla="*/ 859228 h 1654359"/>
            <a:gd name="connsiteX78" fmla="*/ 2226437 w 4371826"/>
            <a:gd name="connsiteY78" fmla="*/ 843326 h 1654359"/>
            <a:gd name="connsiteX79" fmla="*/ 2274145 w 4371826"/>
            <a:gd name="connsiteY79" fmla="*/ 835374 h 1654359"/>
            <a:gd name="connsiteX80" fmla="*/ 2297999 w 4371826"/>
            <a:gd name="connsiteY80" fmla="*/ 827423 h 1654359"/>
            <a:gd name="connsiteX81" fmla="*/ 2329804 w 4371826"/>
            <a:gd name="connsiteY81" fmla="*/ 819472 h 1654359"/>
            <a:gd name="connsiteX82" fmla="*/ 2417268 w 4371826"/>
            <a:gd name="connsiteY82" fmla="*/ 787666 h 1654359"/>
            <a:gd name="connsiteX83" fmla="*/ 2464976 w 4371826"/>
            <a:gd name="connsiteY83" fmla="*/ 771764 h 1654359"/>
            <a:gd name="connsiteX84" fmla="*/ 2488830 w 4371826"/>
            <a:gd name="connsiteY84" fmla="*/ 763812 h 1654359"/>
            <a:gd name="connsiteX85" fmla="*/ 2576294 w 4371826"/>
            <a:gd name="connsiteY85" fmla="*/ 747910 h 1654359"/>
            <a:gd name="connsiteX86" fmla="*/ 2600148 w 4371826"/>
            <a:gd name="connsiteY86" fmla="*/ 739959 h 1654359"/>
            <a:gd name="connsiteX87" fmla="*/ 2687613 w 4371826"/>
            <a:gd name="connsiteY87" fmla="*/ 724056 h 1654359"/>
            <a:gd name="connsiteX88" fmla="*/ 2735321 w 4371826"/>
            <a:gd name="connsiteY88" fmla="*/ 708153 h 1654359"/>
            <a:gd name="connsiteX89" fmla="*/ 2759174 w 4371826"/>
            <a:gd name="connsiteY89" fmla="*/ 700202 h 1654359"/>
            <a:gd name="connsiteX90" fmla="*/ 2790980 w 4371826"/>
            <a:gd name="connsiteY90" fmla="*/ 692251 h 1654359"/>
            <a:gd name="connsiteX91" fmla="*/ 2862541 w 4371826"/>
            <a:gd name="connsiteY91" fmla="*/ 676348 h 1654359"/>
            <a:gd name="connsiteX92" fmla="*/ 2910249 w 4371826"/>
            <a:gd name="connsiteY92" fmla="*/ 660446 h 1654359"/>
            <a:gd name="connsiteX93" fmla="*/ 2957957 w 4371826"/>
            <a:gd name="connsiteY93" fmla="*/ 636592 h 1654359"/>
            <a:gd name="connsiteX94" fmla="*/ 2981811 w 4371826"/>
            <a:gd name="connsiteY94" fmla="*/ 644543 h 1654359"/>
            <a:gd name="connsiteX95" fmla="*/ 3005665 w 4371826"/>
            <a:gd name="connsiteY95" fmla="*/ 660446 h 1654359"/>
            <a:gd name="connsiteX96" fmla="*/ 3053373 w 4371826"/>
            <a:gd name="connsiteY96" fmla="*/ 700202 h 1654359"/>
            <a:gd name="connsiteX97" fmla="*/ 3085178 w 4371826"/>
            <a:gd name="connsiteY97" fmla="*/ 708153 h 1654359"/>
            <a:gd name="connsiteX98" fmla="*/ 3156740 w 4371826"/>
            <a:gd name="connsiteY98" fmla="*/ 732007 h 1654359"/>
            <a:gd name="connsiteX99" fmla="*/ 3204447 w 4371826"/>
            <a:gd name="connsiteY99" fmla="*/ 747910 h 1654359"/>
            <a:gd name="connsiteX100" fmla="*/ 3236253 w 4371826"/>
            <a:gd name="connsiteY100" fmla="*/ 755861 h 1654359"/>
            <a:gd name="connsiteX101" fmla="*/ 3283961 w 4371826"/>
            <a:gd name="connsiteY101" fmla="*/ 771764 h 1654359"/>
            <a:gd name="connsiteX102" fmla="*/ 3307814 w 4371826"/>
            <a:gd name="connsiteY102" fmla="*/ 779715 h 1654359"/>
            <a:gd name="connsiteX103" fmla="*/ 3331668 w 4371826"/>
            <a:gd name="connsiteY103" fmla="*/ 787666 h 1654359"/>
            <a:gd name="connsiteX104" fmla="*/ 3387327 w 4371826"/>
            <a:gd name="connsiteY104" fmla="*/ 771764 h 1654359"/>
            <a:gd name="connsiteX105" fmla="*/ 3435035 w 4371826"/>
            <a:gd name="connsiteY105" fmla="*/ 732007 h 1654359"/>
            <a:gd name="connsiteX106" fmla="*/ 3458889 w 4371826"/>
            <a:gd name="connsiteY106" fmla="*/ 716105 h 1654359"/>
            <a:gd name="connsiteX107" fmla="*/ 3506597 w 4371826"/>
            <a:gd name="connsiteY107" fmla="*/ 692251 h 1654359"/>
            <a:gd name="connsiteX108" fmla="*/ 3530451 w 4371826"/>
            <a:gd name="connsiteY108" fmla="*/ 668397 h 1654359"/>
            <a:gd name="connsiteX109" fmla="*/ 3546354 w 4371826"/>
            <a:gd name="connsiteY109" fmla="*/ 644543 h 1654359"/>
            <a:gd name="connsiteX110" fmla="*/ 3570207 w 4371826"/>
            <a:gd name="connsiteY110" fmla="*/ 636592 h 1654359"/>
            <a:gd name="connsiteX111" fmla="*/ 3641769 w 4371826"/>
            <a:gd name="connsiteY111" fmla="*/ 596835 h 1654359"/>
            <a:gd name="connsiteX112" fmla="*/ 3711917 w 4371826"/>
            <a:gd name="connsiteY112" fmla="*/ 606639 h 1654359"/>
            <a:gd name="connsiteX113" fmla="*/ 3713331 w 4371826"/>
            <a:gd name="connsiteY113" fmla="*/ 557079 h 1654359"/>
            <a:gd name="connsiteX114" fmla="*/ 3737185 w 4371826"/>
            <a:gd name="connsiteY114" fmla="*/ 549127 h 1654359"/>
            <a:gd name="connsiteX115" fmla="*/ 3777868 w 4371826"/>
            <a:gd name="connsiteY115" fmla="*/ 583714 h 1654359"/>
            <a:gd name="connsiteX116" fmla="*/ 3864406 w 4371826"/>
            <a:gd name="connsiteY116" fmla="*/ 525273 h 1654359"/>
            <a:gd name="connsiteX117" fmla="*/ 3893870 w 4371826"/>
            <a:gd name="connsiteY117" fmla="*/ 579030 h 1654359"/>
            <a:gd name="connsiteX118" fmla="*/ 4039334 w 4371826"/>
            <a:gd name="connsiteY118" fmla="*/ 578104 h 1654359"/>
            <a:gd name="connsiteX119" fmla="*/ 4110896 w 4371826"/>
            <a:gd name="connsiteY119" fmla="*/ 572981 h 1654359"/>
            <a:gd name="connsiteX120" fmla="*/ 4160945 w 4371826"/>
            <a:gd name="connsiteY120" fmla="*/ 663226 h 1654359"/>
            <a:gd name="connsiteX121" fmla="*/ 4214263 w 4371826"/>
            <a:gd name="connsiteY121" fmla="*/ 644543 h 1654359"/>
            <a:gd name="connsiteX122" fmla="*/ 4238117 w 4371826"/>
            <a:gd name="connsiteY122" fmla="*/ 660446 h 1654359"/>
            <a:gd name="connsiteX123" fmla="*/ 4261971 w 4371826"/>
            <a:gd name="connsiteY123" fmla="*/ 668397 h 1654359"/>
            <a:gd name="connsiteX124" fmla="*/ 4309679 w 4371826"/>
            <a:gd name="connsiteY124" fmla="*/ 700202 h 1654359"/>
            <a:gd name="connsiteX125" fmla="*/ 4333533 w 4371826"/>
            <a:gd name="connsiteY125" fmla="*/ 692251 h 1654359"/>
            <a:gd name="connsiteX126" fmla="*/ 4341484 w 4371826"/>
            <a:gd name="connsiteY126" fmla="*/ 660446 h 1654359"/>
            <a:gd name="connsiteX127" fmla="*/ 4349435 w 4371826"/>
            <a:gd name="connsiteY127" fmla="*/ 612738 h 1654359"/>
            <a:gd name="connsiteX128" fmla="*/ 4357387 w 4371826"/>
            <a:gd name="connsiteY128" fmla="*/ 262880 h 1654359"/>
            <a:gd name="connsiteX129" fmla="*/ 4357387 w 4371826"/>
            <a:gd name="connsiteY129" fmla="*/ 32292 h 1654359"/>
            <a:gd name="connsiteX130" fmla="*/ 4333533 w 4371826"/>
            <a:gd name="connsiteY130" fmla="*/ 24341 h 1654359"/>
            <a:gd name="connsiteX131" fmla="*/ 4222214 w 4371826"/>
            <a:gd name="connsiteY131" fmla="*/ 32292 h 1654359"/>
            <a:gd name="connsiteX132" fmla="*/ 4158604 w 4371826"/>
            <a:gd name="connsiteY132" fmla="*/ 48195 h 1654359"/>
            <a:gd name="connsiteX133" fmla="*/ 4110896 w 4371826"/>
            <a:gd name="connsiteY133" fmla="*/ 56146 h 1654359"/>
            <a:gd name="connsiteX134" fmla="*/ 2783028 w 4371826"/>
            <a:gd name="connsiteY134" fmla="*/ 48195 h 1654359"/>
            <a:gd name="connsiteX135" fmla="*/ 2687613 w 4371826"/>
            <a:gd name="connsiteY135" fmla="*/ 40244 h 1654359"/>
            <a:gd name="connsiteX136" fmla="*/ 1971995 w 4371826"/>
            <a:gd name="connsiteY136" fmla="*/ 48195 h 1654359"/>
            <a:gd name="connsiteX137" fmla="*/ 1805018 w 4371826"/>
            <a:gd name="connsiteY137" fmla="*/ 64098 h 1654359"/>
            <a:gd name="connsiteX138" fmla="*/ 874715 w 4371826"/>
            <a:gd name="connsiteY138" fmla="*/ 56146 h 1654359"/>
            <a:gd name="connsiteX139" fmla="*/ 842910 w 4371826"/>
            <a:gd name="connsiteY139" fmla="*/ 48195 h 1654359"/>
            <a:gd name="connsiteX140" fmla="*/ 723641 w 4371826"/>
            <a:gd name="connsiteY140" fmla="*/ 32292 h 1654359"/>
            <a:gd name="connsiteX141" fmla="*/ 675933 w 4371826"/>
            <a:gd name="connsiteY141" fmla="*/ 16390 h 1654359"/>
            <a:gd name="connsiteX142" fmla="*/ 516907 w 4371826"/>
            <a:gd name="connsiteY142" fmla="*/ 32292 h 1654359"/>
            <a:gd name="connsiteX143" fmla="*/ 135244 w 4371826"/>
            <a:gd name="connsiteY143" fmla="*/ 487 h 1654359"/>
            <a:gd name="connsiteX144" fmla="*/ 63682 w 4371826"/>
            <a:gd name="connsiteY144" fmla="*/ 16390 h 1654359"/>
            <a:gd name="connsiteX145" fmla="*/ 23926 w 4371826"/>
            <a:gd name="connsiteY145" fmla="*/ 24341 h 1654359"/>
            <a:gd name="connsiteX146" fmla="*/ 72 w 4371826"/>
            <a:gd name="connsiteY146" fmla="*/ 8439 h 1654359"/>
            <a:gd name="connsiteX0" fmla="*/ 72 w 4371826"/>
            <a:gd name="connsiteY0" fmla="*/ 8439 h 1654359"/>
            <a:gd name="connsiteX1" fmla="*/ 31877 w 4371826"/>
            <a:gd name="connsiteY1" fmla="*/ 95903 h 1654359"/>
            <a:gd name="connsiteX2" fmla="*/ 55731 w 4371826"/>
            <a:gd name="connsiteY2" fmla="*/ 111806 h 1654359"/>
            <a:gd name="connsiteX3" fmla="*/ 79585 w 4371826"/>
            <a:gd name="connsiteY3" fmla="*/ 159513 h 1654359"/>
            <a:gd name="connsiteX4" fmla="*/ 111390 w 4371826"/>
            <a:gd name="connsiteY4" fmla="*/ 215172 h 1654359"/>
            <a:gd name="connsiteX5" fmla="*/ 119341 w 4371826"/>
            <a:gd name="connsiteY5" fmla="*/ 239026 h 1654359"/>
            <a:gd name="connsiteX6" fmla="*/ 159098 w 4371826"/>
            <a:gd name="connsiteY6" fmla="*/ 286734 h 1654359"/>
            <a:gd name="connsiteX7" fmla="*/ 190903 w 4371826"/>
            <a:gd name="connsiteY7" fmla="*/ 334442 h 1654359"/>
            <a:gd name="connsiteX8" fmla="*/ 198854 w 4371826"/>
            <a:gd name="connsiteY8" fmla="*/ 358296 h 1654359"/>
            <a:gd name="connsiteX9" fmla="*/ 214757 w 4371826"/>
            <a:gd name="connsiteY9" fmla="*/ 390101 h 1654359"/>
            <a:gd name="connsiteX10" fmla="*/ 238611 w 4371826"/>
            <a:gd name="connsiteY10" fmla="*/ 413955 h 1654359"/>
            <a:gd name="connsiteX11" fmla="*/ 254514 w 4371826"/>
            <a:gd name="connsiteY11" fmla="*/ 437809 h 1654359"/>
            <a:gd name="connsiteX12" fmla="*/ 278367 w 4371826"/>
            <a:gd name="connsiteY12" fmla="*/ 485517 h 1654359"/>
            <a:gd name="connsiteX13" fmla="*/ 302221 w 4371826"/>
            <a:gd name="connsiteY13" fmla="*/ 533225 h 1654359"/>
            <a:gd name="connsiteX14" fmla="*/ 326075 w 4371826"/>
            <a:gd name="connsiteY14" fmla="*/ 549127 h 1654359"/>
            <a:gd name="connsiteX15" fmla="*/ 365832 w 4371826"/>
            <a:gd name="connsiteY15" fmla="*/ 596835 h 1654359"/>
            <a:gd name="connsiteX16" fmla="*/ 381734 w 4371826"/>
            <a:gd name="connsiteY16" fmla="*/ 620689 h 1654359"/>
            <a:gd name="connsiteX17" fmla="*/ 405588 w 4371826"/>
            <a:gd name="connsiteY17" fmla="*/ 644543 h 1654359"/>
            <a:gd name="connsiteX18" fmla="*/ 437394 w 4371826"/>
            <a:gd name="connsiteY18" fmla="*/ 692251 h 1654359"/>
            <a:gd name="connsiteX19" fmla="*/ 453296 w 4371826"/>
            <a:gd name="connsiteY19" fmla="*/ 716105 h 1654359"/>
            <a:gd name="connsiteX20" fmla="*/ 493053 w 4371826"/>
            <a:gd name="connsiteY20" fmla="*/ 763812 h 1654359"/>
            <a:gd name="connsiteX21" fmla="*/ 524858 w 4371826"/>
            <a:gd name="connsiteY21" fmla="*/ 803569 h 1654359"/>
            <a:gd name="connsiteX22" fmla="*/ 532809 w 4371826"/>
            <a:gd name="connsiteY22" fmla="*/ 827423 h 1654359"/>
            <a:gd name="connsiteX23" fmla="*/ 556663 w 4371826"/>
            <a:gd name="connsiteY23" fmla="*/ 851277 h 1654359"/>
            <a:gd name="connsiteX24" fmla="*/ 596420 w 4371826"/>
            <a:gd name="connsiteY24" fmla="*/ 891033 h 1654359"/>
            <a:gd name="connsiteX25" fmla="*/ 612322 w 4371826"/>
            <a:gd name="connsiteY25" fmla="*/ 914887 h 1654359"/>
            <a:gd name="connsiteX26" fmla="*/ 636176 w 4371826"/>
            <a:gd name="connsiteY26" fmla="*/ 922839 h 1654359"/>
            <a:gd name="connsiteX27" fmla="*/ 644127 w 4371826"/>
            <a:gd name="connsiteY27" fmla="*/ 946692 h 1654359"/>
            <a:gd name="connsiteX28" fmla="*/ 667981 w 4371826"/>
            <a:gd name="connsiteY28" fmla="*/ 970546 h 1654359"/>
            <a:gd name="connsiteX29" fmla="*/ 683884 w 4371826"/>
            <a:gd name="connsiteY29" fmla="*/ 1002352 h 1654359"/>
            <a:gd name="connsiteX30" fmla="*/ 707738 w 4371826"/>
            <a:gd name="connsiteY30" fmla="*/ 1026206 h 1654359"/>
            <a:gd name="connsiteX31" fmla="*/ 723641 w 4371826"/>
            <a:gd name="connsiteY31" fmla="*/ 1050059 h 1654359"/>
            <a:gd name="connsiteX32" fmla="*/ 755446 w 4371826"/>
            <a:gd name="connsiteY32" fmla="*/ 1097767 h 1654359"/>
            <a:gd name="connsiteX33" fmla="*/ 763397 w 4371826"/>
            <a:gd name="connsiteY33" fmla="*/ 1121621 h 1654359"/>
            <a:gd name="connsiteX34" fmla="*/ 795202 w 4371826"/>
            <a:gd name="connsiteY34" fmla="*/ 1169329 h 1654359"/>
            <a:gd name="connsiteX35" fmla="*/ 827007 w 4371826"/>
            <a:gd name="connsiteY35" fmla="*/ 1217037 h 1654359"/>
            <a:gd name="connsiteX36" fmla="*/ 850861 w 4371826"/>
            <a:gd name="connsiteY36" fmla="*/ 1264745 h 1654359"/>
            <a:gd name="connsiteX37" fmla="*/ 866764 w 4371826"/>
            <a:gd name="connsiteY37" fmla="*/ 1312452 h 1654359"/>
            <a:gd name="connsiteX38" fmla="*/ 874715 w 4371826"/>
            <a:gd name="connsiteY38" fmla="*/ 1336306 h 1654359"/>
            <a:gd name="connsiteX39" fmla="*/ 890618 w 4371826"/>
            <a:gd name="connsiteY39" fmla="*/ 1360160 h 1654359"/>
            <a:gd name="connsiteX40" fmla="*/ 898569 w 4371826"/>
            <a:gd name="connsiteY40" fmla="*/ 1384014 h 1654359"/>
            <a:gd name="connsiteX41" fmla="*/ 922423 w 4371826"/>
            <a:gd name="connsiteY41" fmla="*/ 1407868 h 1654359"/>
            <a:gd name="connsiteX42" fmla="*/ 938326 w 4371826"/>
            <a:gd name="connsiteY42" fmla="*/ 1431722 h 1654359"/>
            <a:gd name="connsiteX43" fmla="*/ 970131 w 4371826"/>
            <a:gd name="connsiteY43" fmla="*/ 1479430 h 1654359"/>
            <a:gd name="connsiteX44" fmla="*/ 1009887 w 4371826"/>
            <a:gd name="connsiteY44" fmla="*/ 1527138 h 1654359"/>
            <a:gd name="connsiteX45" fmla="*/ 1033741 w 4371826"/>
            <a:gd name="connsiteY45" fmla="*/ 1535089 h 1654359"/>
            <a:gd name="connsiteX46" fmla="*/ 1065547 w 4371826"/>
            <a:gd name="connsiteY46" fmla="*/ 1550992 h 1654359"/>
            <a:gd name="connsiteX47" fmla="*/ 1089401 w 4371826"/>
            <a:gd name="connsiteY47" fmla="*/ 1566894 h 1654359"/>
            <a:gd name="connsiteX48" fmla="*/ 1113254 w 4371826"/>
            <a:gd name="connsiteY48" fmla="*/ 1574846 h 1654359"/>
            <a:gd name="connsiteX49" fmla="*/ 1137108 w 4371826"/>
            <a:gd name="connsiteY49" fmla="*/ 1590748 h 1654359"/>
            <a:gd name="connsiteX50" fmla="*/ 1168914 w 4371826"/>
            <a:gd name="connsiteY50" fmla="*/ 1598699 h 1654359"/>
            <a:gd name="connsiteX51" fmla="*/ 1200719 w 4371826"/>
            <a:gd name="connsiteY51" fmla="*/ 1622553 h 1654359"/>
            <a:gd name="connsiteX52" fmla="*/ 1248427 w 4371826"/>
            <a:gd name="connsiteY52" fmla="*/ 1638456 h 1654359"/>
            <a:gd name="connsiteX53" fmla="*/ 1359745 w 4371826"/>
            <a:gd name="connsiteY53" fmla="*/ 1654359 h 1654359"/>
            <a:gd name="connsiteX54" fmla="*/ 1455161 w 4371826"/>
            <a:gd name="connsiteY54" fmla="*/ 1646407 h 1654359"/>
            <a:gd name="connsiteX55" fmla="*/ 1502868 w 4371826"/>
            <a:gd name="connsiteY55" fmla="*/ 1630505 h 1654359"/>
            <a:gd name="connsiteX56" fmla="*/ 1550576 w 4371826"/>
            <a:gd name="connsiteY56" fmla="*/ 1598699 h 1654359"/>
            <a:gd name="connsiteX57" fmla="*/ 1574430 w 4371826"/>
            <a:gd name="connsiteY57" fmla="*/ 1582797 h 1654359"/>
            <a:gd name="connsiteX58" fmla="*/ 1614187 w 4371826"/>
            <a:gd name="connsiteY58" fmla="*/ 1535089 h 1654359"/>
            <a:gd name="connsiteX59" fmla="*/ 1638041 w 4371826"/>
            <a:gd name="connsiteY59" fmla="*/ 1511235 h 1654359"/>
            <a:gd name="connsiteX60" fmla="*/ 1661894 w 4371826"/>
            <a:gd name="connsiteY60" fmla="*/ 1455576 h 1654359"/>
            <a:gd name="connsiteX61" fmla="*/ 1685748 w 4371826"/>
            <a:gd name="connsiteY61" fmla="*/ 1439673 h 1654359"/>
            <a:gd name="connsiteX62" fmla="*/ 1693700 w 4371826"/>
            <a:gd name="connsiteY62" fmla="*/ 1407868 h 1654359"/>
            <a:gd name="connsiteX63" fmla="*/ 1725505 w 4371826"/>
            <a:gd name="connsiteY63" fmla="*/ 1360160 h 1654359"/>
            <a:gd name="connsiteX64" fmla="*/ 1757310 w 4371826"/>
            <a:gd name="connsiteY64" fmla="*/ 1312452 h 1654359"/>
            <a:gd name="connsiteX65" fmla="*/ 1765261 w 4371826"/>
            <a:gd name="connsiteY65" fmla="*/ 1288599 h 1654359"/>
            <a:gd name="connsiteX66" fmla="*/ 1797067 w 4371826"/>
            <a:gd name="connsiteY66" fmla="*/ 1240891 h 1654359"/>
            <a:gd name="connsiteX67" fmla="*/ 1805018 w 4371826"/>
            <a:gd name="connsiteY67" fmla="*/ 1217037 h 1654359"/>
            <a:gd name="connsiteX68" fmla="*/ 1836823 w 4371826"/>
            <a:gd name="connsiteY68" fmla="*/ 1169329 h 1654359"/>
            <a:gd name="connsiteX69" fmla="*/ 1844774 w 4371826"/>
            <a:gd name="connsiteY69" fmla="*/ 1145475 h 1654359"/>
            <a:gd name="connsiteX70" fmla="*/ 1868628 w 4371826"/>
            <a:gd name="connsiteY70" fmla="*/ 1129572 h 1654359"/>
            <a:gd name="connsiteX71" fmla="*/ 1892482 w 4371826"/>
            <a:gd name="connsiteY71" fmla="*/ 1081865 h 1654359"/>
            <a:gd name="connsiteX72" fmla="*/ 1916336 w 4371826"/>
            <a:gd name="connsiteY72" fmla="*/ 1058011 h 1654359"/>
            <a:gd name="connsiteX73" fmla="*/ 1932239 w 4371826"/>
            <a:gd name="connsiteY73" fmla="*/ 1034157 h 1654359"/>
            <a:gd name="connsiteX74" fmla="*/ 2003801 w 4371826"/>
            <a:gd name="connsiteY74" fmla="*/ 970546 h 1654359"/>
            <a:gd name="connsiteX75" fmla="*/ 2043557 w 4371826"/>
            <a:gd name="connsiteY75" fmla="*/ 930790 h 1654359"/>
            <a:gd name="connsiteX76" fmla="*/ 2123070 w 4371826"/>
            <a:gd name="connsiteY76" fmla="*/ 875131 h 1654359"/>
            <a:gd name="connsiteX77" fmla="*/ 2178729 w 4371826"/>
            <a:gd name="connsiteY77" fmla="*/ 859228 h 1654359"/>
            <a:gd name="connsiteX78" fmla="*/ 2226437 w 4371826"/>
            <a:gd name="connsiteY78" fmla="*/ 843326 h 1654359"/>
            <a:gd name="connsiteX79" fmla="*/ 2274145 w 4371826"/>
            <a:gd name="connsiteY79" fmla="*/ 835374 h 1654359"/>
            <a:gd name="connsiteX80" fmla="*/ 2297999 w 4371826"/>
            <a:gd name="connsiteY80" fmla="*/ 827423 h 1654359"/>
            <a:gd name="connsiteX81" fmla="*/ 2329804 w 4371826"/>
            <a:gd name="connsiteY81" fmla="*/ 819472 h 1654359"/>
            <a:gd name="connsiteX82" fmla="*/ 2417268 w 4371826"/>
            <a:gd name="connsiteY82" fmla="*/ 787666 h 1654359"/>
            <a:gd name="connsiteX83" fmla="*/ 2464976 w 4371826"/>
            <a:gd name="connsiteY83" fmla="*/ 771764 h 1654359"/>
            <a:gd name="connsiteX84" fmla="*/ 2488830 w 4371826"/>
            <a:gd name="connsiteY84" fmla="*/ 763812 h 1654359"/>
            <a:gd name="connsiteX85" fmla="*/ 2576294 w 4371826"/>
            <a:gd name="connsiteY85" fmla="*/ 747910 h 1654359"/>
            <a:gd name="connsiteX86" fmla="*/ 2600148 w 4371826"/>
            <a:gd name="connsiteY86" fmla="*/ 739959 h 1654359"/>
            <a:gd name="connsiteX87" fmla="*/ 2687613 w 4371826"/>
            <a:gd name="connsiteY87" fmla="*/ 724056 h 1654359"/>
            <a:gd name="connsiteX88" fmla="*/ 2735321 w 4371826"/>
            <a:gd name="connsiteY88" fmla="*/ 708153 h 1654359"/>
            <a:gd name="connsiteX89" fmla="*/ 2759174 w 4371826"/>
            <a:gd name="connsiteY89" fmla="*/ 700202 h 1654359"/>
            <a:gd name="connsiteX90" fmla="*/ 2790980 w 4371826"/>
            <a:gd name="connsiteY90" fmla="*/ 692251 h 1654359"/>
            <a:gd name="connsiteX91" fmla="*/ 2862541 w 4371826"/>
            <a:gd name="connsiteY91" fmla="*/ 676348 h 1654359"/>
            <a:gd name="connsiteX92" fmla="*/ 2910249 w 4371826"/>
            <a:gd name="connsiteY92" fmla="*/ 660446 h 1654359"/>
            <a:gd name="connsiteX93" fmla="*/ 2957957 w 4371826"/>
            <a:gd name="connsiteY93" fmla="*/ 636592 h 1654359"/>
            <a:gd name="connsiteX94" fmla="*/ 2981811 w 4371826"/>
            <a:gd name="connsiteY94" fmla="*/ 644543 h 1654359"/>
            <a:gd name="connsiteX95" fmla="*/ 3005665 w 4371826"/>
            <a:gd name="connsiteY95" fmla="*/ 660446 h 1654359"/>
            <a:gd name="connsiteX96" fmla="*/ 3053373 w 4371826"/>
            <a:gd name="connsiteY96" fmla="*/ 700202 h 1654359"/>
            <a:gd name="connsiteX97" fmla="*/ 3085178 w 4371826"/>
            <a:gd name="connsiteY97" fmla="*/ 708153 h 1654359"/>
            <a:gd name="connsiteX98" fmla="*/ 3156740 w 4371826"/>
            <a:gd name="connsiteY98" fmla="*/ 732007 h 1654359"/>
            <a:gd name="connsiteX99" fmla="*/ 3204447 w 4371826"/>
            <a:gd name="connsiteY99" fmla="*/ 747910 h 1654359"/>
            <a:gd name="connsiteX100" fmla="*/ 3236253 w 4371826"/>
            <a:gd name="connsiteY100" fmla="*/ 755861 h 1654359"/>
            <a:gd name="connsiteX101" fmla="*/ 3283961 w 4371826"/>
            <a:gd name="connsiteY101" fmla="*/ 771764 h 1654359"/>
            <a:gd name="connsiteX102" fmla="*/ 3307814 w 4371826"/>
            <a:gd name="connsiteY102" fmla="*/ 779715 h 1654359"/>
            <a:gd name="connsiteX103" fmla="*/ 3331668 w 4371826"/>
            <a:gd name="connsiteY103" fmla="*/ 787666 h 1654359"/>
            <a:gd name="connsiteX104" fmla="*/ 3387327 w 4371826"/>
            <a:gd name="connsiteY104" fmla="*/ 771764 h 1654359"/>
            <a:gd name="connsiteX105" fmla="*/ 3435035 w 4371826"/>
            <a:gd name="connsiteY105" fmla="*/ 732007 h 1654359"/>
            <a:gd name="connsiteX106" fmla="*/ 3458889 w 4371826"/>
            <a:gd name="connsiteY106" fmla="*/ 716105 h 1654359"/>
            <a:gd name="connsiteX107" fmla="*/ 3506597 w 4371826"/>
            <a:gd name="connsiteY107" fmla="*/ 692251 h 1654359"/>
            <a:gd name="connsiteX108" fmla="*/ 3530451 w 4371826"/>
            <a:gd name="connsiteY108" fmla="*/ 668397 h 1654359"/>
            <a:gd name="connsiteX109" fmla="*/ 3546354 w 4371826"/>
            <a:gd name="connsiteY109" fmla="*/ 644543 h 1654359"/>
            <a:gd name="connsiteX110" fmla="*/ 3570207 w 4371826"/>
            <a:gd name="connsiteY110" fmla="*/ 636592 h 1654359"/>
            <a:gd name="connsiteX111" fmla="*/ 3641769 w 4371826"/>
            <a:gd name="connsiteY111" fmla="*/ 596835 h 1654359"/>
            <a:gd name="connsiteX112" fmla="*/ 3711917 w 4371826"/>
            <a:gd name="connsiteY112" fmla="*/ 606639 h 1654359"/>
            <a:gd name="connsiteX113" fmla="*/ 3713331 w 4371826"/>
            <a:gd name="connsiteY113" fmla="*/ 557079 h 1654359"/>
            <a:gd name="connsiteX114" fmla="*/ 3737185 w 4371826"/>
            <a:gd name="connsiteY114" fmla="*/ 549127 h 1654359"/>
            <a:gd name="connsiteX115" fmla="*/ 3777868 w 4371826"/>
            <a:gd name="connsiteY115" fmla="*/ 583714 h 1654359"/>
            <a:gd name="connsiteX116" fmla="*/ 3853186 w 4371826"/>
            <a:gd name="connsiteY116" fmla="*/ 598200 h 1654359"/>
            <a:gd name="connsiteX117" fmla="*/ 3893870 w 4371826"/>
            <a:gd name="connsiteY117" fmla="*/ 579030 h 1654359"/>
            <a:gd name="connsiteX118" fmla="*/ 4039334 w 4371826"/>
            <a:gd name="connsiteY118" fmla="*/ 578104 h 1654359"/>
            <a:gd name="connsiteX119" fmla="*/ 4110896 w 4371826"/>
            <a:gd name="connsiteY119" fmla="*/ 572981 h 1654359"/>
            <a:gd name="connsiteX120" fmla="*/ 4160945 w 4371826"/>
            <a:gd name="connsiteY120" fmla="*/ 663226 h 1654359"/>
            <a:gd name="connsiteX121" fmla="*/ 4214263 w 4371826"/>
            <a:gd name="connsiteY121" fmla="*/ 644543 h 1654359"/>
            <a:gd name="connsiteX122" fmla="*/ 4238117 w 4371826"/>
            <a:gd name="connsiteY122" fmla="*/ 660446 h 1654359"/>
            <a:gd name="connsiteX123" fmla="*/ 4261971 w 4371826"/>
            <a:gd name="connsiteY123" fmla="*/ 668397 h 1654359"/>
            <a:gd name="connsiteX124" fmla="*/ 4309679 w 4371826"/>
            <a:gd name="connsiteY124" fmla="*/ 700202 h 1654359"/>
            <a:gd name="connsiteX125" fmla="*/ 4333533 w 4371826"/>
            <a:gd name="connsiteY125" fmla="*/ 692251 h 1654359"/>
            <a:gd name="connsiteX126" fmla="*/ 4341484 w 4371826"/>
            <a:gd name="connsiteY126" fmla="*/ 660446 h 1654359"/>
            <a:gd name="connsiteX127" fmla="*/ 4349435 w 4371826"/>
            <a:gd name="connsiteY127" fmla="*/ 612738 h 1654359"/>
            <a:gd name="connsiteX128" fmla="*/ 4357387 w 4371826"/>
            <a:gd name="connsiteY128" fmla="*/ 262880 h 1654359"/>
            <a:gd name="connsiteX129" fmla="*/ 4357387 w 4371826"/>
            <a:gd name="connsiteY129" fmla="*/ 32292 h 1654359"/>
            <a:gd name="connsiteX130" fmla="*/ 4333533 w 4371826"/>
            <a:gd name="connsiteY130" fmla="*/ 24341 h 1654359"/>
            <a:gd name="connsiteX131" fmla="*/ 4222214 w 4371826"/>
            <a:gd name="connsiteY131" fmla="*/ 32292 h 1654359"/>
            <a:gd name="connsiteX132" fmla="*/ 4158604 w 4371826"/>
            <a:gd name="connsiteY132" fmla="*/ 48195 h 1654359"/>
            <a:gd name="connsiteX133" fmla="*/ 4110896 w 4371826"/>
            <a:gd name="connsiteY133" fmla="*/ 56146 h 1654359"/>
            <a:gd name="connsiteX134" fmla="*/ 2783028 w 4371826"/>
            <a:gd name="connsiteY134" fmla="*/ 48195 h 1654359"/>
            <a:gd name="connsiteX135" fmla="*/ 2687613 w 4371826"/>
            <a:gd name="connsiteY135" fmla="*/ 40244 h 1654359"/>
            <a:gd name="connsiteX136" fmla="*/ 1971995 w 4371826"/>
            <a:gd name="connsiteY136" fmla="*/ 48195 h 1654359"/>
            <a:gd name="connsiteX137" fmla="*/ 1805018 w 4371826"/>
            <a:gd name="connsiteY137" fmla="*/ 64098 h 1654359"/>
            <a:gd name="connsiteX138" fmla="*/ 874715 w 4371826"/>
            <a:gd name="connsiteY138" fmla="*/ 56146 h 1654359"/>
            <a:gd name="connsiteX139" fmla="*/ 842910 w 4371826"/>
            <a:gd name="connsiteY139" fmla="*/ 48195 h 1654359"/>
            <a:gd name="connsiteX140" fmla="*/ 723641 w 4371826"/>
            <a:gd name="connsiteY140" fmla="*/ 32292 h 1654359"/>
            <a:gd name="connsiteX141" fmla="*/ 675933 w 4371826"/>
            <a:gd name="connsiteY141" fmla="*/ 16390 h 1654359"/>
            <a:gd name="connsiteX142" fmla="*/ 516907 w 4371826"/>
            <a:gd name="connsiteY142" fmla="*/ 32292 h 1654359"/>
            <a:gd name="connsiteX143" fmla="*/ 135244 w 4371826"/>
            <a:gd name="connsiteY143" fmla="*/ 487 h 1654359"/>
            <a:gd name="connsiteX144" fmla="*/ 63682 w 4371826"/>
            <a:gd name="connsiteY144" fmla="*/ 16390 h 1654359"/>
            <a:gd name="connsiteX145" fmla="*/ 23926 w 4371826"/>
            <a:gd name="connsiteY145" fmla="*/ 24341 h 1654359"/>
            <a:gd name="connsiteX146" fmla="*/ 72 w 4371826"/>
            <a:gd name="connsiteY146" fmla="*/ 8439 h 1654359"/>
            <a:gd name="connsiteX0" fmla="*/ 72 w 4371826"/>
            <a:gd name="connsiteY0" fmla="*/ 8439 h 1654359"/>
            <a:gd name="connsiteX1" fmla="*/ 31877 w 4371826"/>
            <a:gd name="connsiteY1" fmla="*/ 95903 h 1654359"/>
            <a:gd name="connsiteX2" fmla="*/ 55731 w 4371826"/>
            <a:gd name="connsiteY2" fmla="*/ 111806 h 1654359"/>
            <a:gd name="connsiteX3" fmla="*/ 79585 w 4371826"/>
            <a:gd name="connsiteY3" fmla="*/ 159513 h 1654359"/>
            <a:gd name="connsiteX4" fmla="*/ 111390 w 4371826"/>
            <a:gd name="connsiteY4" fmla="*/ 215172 h 1654359"/>
            <a:gd name="connsiteX5" fmla="*/ 119341 w 4371826"/>
            <a:gd name="connsiteY5" fmla="*/ 239026 h 1654359"/>
            <a:gd name="connsiteX6" fmla="*/ 159098 w 4371826"/>
            <a:gd name="connsiteY6" fmla="*/ 286734 h 1654359"/>
            <a:gd name="connsiteX7" fmla="*/ 190903 w 4371826"/>
            <a:gd name="connsiteY7" fmla="*/ 334442 h 1654359"/>
            <a:gd name="connsiteX8" fmla="*/ 198854 w 4371826"/>
            <a:gd name="connsiteY8" fmla="*/ 358296 h 1654359"/>
            <a:gd name="connsiteX9" fmla="*/ 214757 w 4371826"/>
            <a:gd name="connsiteY9" fmla="*/ 390101 h 1654359"/>
            <a:gd name="connsiteX10" fmla="*/ 238611 w 4371826"/>
            <a:gd name="connsiteY10" fmla="*/ 413955 h 1654359"/>
            <a:gd name="connsiteX11" fmla="*/ 254514 w 4371826"/>
            <a:gd name="connsiteY11" fmla="*/ 437809 h 1654359"/>
            <a:gd name="connsiteX12" fmla="*/ 278367 w 4371826"/>
            <a:gd name="connsiteY12" fmla="*/ 485517 h 1654359"/>
            <a:gd name="connsiteX13" fmla="*/ 302221 w 4371826"/>
            <a:gd name="connsiteY13" fmla="*/ 533225 h 1654359"/>
            <a:gd name="connsiteX14" fmla="*/ 326075 w 4371826"/>
            <a:gd name="connsiteY14" fmla="*/ 549127 h 1654359"/>
            <a:gd name="connsiteX15" fmla="*/ 365832 w 4371826"/>
            <a:gd name="connsiteY15" fmla="*/ 596835 h 1654359"/>
            <a:gd name="connsiteX16" fmla="*/ 381734 w 4371826"/>
            <a:gd name="connsiteY16" fmla="*/ 620689 h 1654359"/>
            <a:gd name="connsiteX17" fmla="*/ 405588 w 4371826"/>
            <a:gd name="connsiteY17" fmla="*/ 644543 h 1654359"/>
            <a:gd name="connsiteX18" fmla="*/ 437394 w 4371826"/>
            <a:gd name="connsiteY18" fmla="*/ 692251 h 1654359"/>
            <a:gd name="connsiteX19" fmla="*/ 453296 w 4371826"/>
            <a:gd name="connsiteY19" fmla="*/ 716105 h 1654359"/>
            <a:gd name="connsiteX20" fmla="*/ 493053 w 4371826"/>
            <a:gd name="connsiteY20" fmla="*/ 763812 h 1654359"/>
            <a:gd name="connsiteX21" fmla="*/ 524858 w 4371826"/>
            <a:gd name="connsiteY21" fmla="*/ 803569 h 1654359"/>
            <a:gd name="connsiteX22" fmla="*/ 532809 w 4371826"/>
            <a:gd name="connsiteY22" fmla="*/ 827423 h 1654359"/>
            <a:gd name="connsiteX23" fmla="*/ 556663 w 4371826"/>
            <a:gd name="connsiteY23" fmla="*/ 851277 h 1654359"/>
            <a:gd name="connsiteX24" fmla="*/ 596420 w 4371826"/>
            <a:gd name="connsiteY24" fmla="*/ 891033 h 1654359"/>
            <a:gd name="connsiteX25" fmla="*/ 612322 w 4371826"/>
            <a:gd name="connsiteY25" fmla="*/ 914887 h 1654359"/>
            <a:gd name="connsiteX26" fmla="*/ 636176 w 4371826"/>
            <a:gd name="connsiteY26" fmla="*/ 922839 h 1654359"/>
            <a:gd name="connsiteX27" fmla="*/ 644127 w 4371826"/>
            <a:gd name="connsiteY27" fmla="*/ 946692 h 1654359"/>
            <a:gd name="connsiteX28" fmla="*/ 667981 w 4371826"/>
            <a:gd name="connsiteY28" fmla="*/ 970546 h 1654359"/>
            <a:gd name="connsiteX29" fmla="*/ 683884 w 4371826"/>
            <a:gd name="connsiteY29" fmla="*/ 1002352 h 1654359"/>
            <a:gd name="connsiteX30" fmla="*/ 707738 w 4371826"/>
            <a:gd name="connsiteY30" fmla="*/ 1026206 h 1654359"/>
            <a:gd name="connsiteX31" fmla="*/ 723641 w 4371826"/>
            <a:gd name="connsiteY31" fmla="*/ 1050059 h 1654359"/>
            <a:gd name="connsiteX32" fmla="*/ 755446 w 4371826"/>
            <a:gd name="connsiteY32" fmla="*/ 1097767 h 1654359"/>
            <a:gd name="connsiteX33" fmla="*/ 763397 w 4371826"/>
            <a:gd name="connsiteY33" fmla="*/ 1121621 h 1654359"/>
            <a:gd name="connsiteX34" fmla="*/ 795202 w 4371826"/>
            <a:gd name="connsiteY34" fmla="*/ 1169329 h 1654359"/>
            <a:gd name="connsiteX35" fmla="*/ 827007 w 4371826"/>
            <a:gd name="connsiteY35" fmla="*/ 1217037 h 1654359"/>
            <a:gd name="connsiteX36" fmla="*/ 850861 w 4371826"/>
            <a:gd name="connsiteY36" fmla="*/ 1264745 h 1654359"/>
            <a:gd name="connsiteX37" fmla="*/ 866764 w 4371826"/>
            <a:gd name="connsiteY37" fmla="*/ 1312452 h 1654359"/>
            <a:gd name="connsiteX38" fmla="*/ 874715 w 4371826"/>
            <a:gd name="connsiteY38" fmla="*/ 1336306 h 1654359"/>
            <a:gd name="connsiteX39" fmla="*/ 890618 w 4371826"/>
            <a:gd name="connsiteY39" fmla="*/ 1360160 h 1654359"/>
            <a:gd name="connsiteX40" fmla="*/ 898569 w 4371826"/>
            <a:gd name="connsiteY40" fmla="*/ 1384014 h 1654359"/>
            <a:gd name="connsiteX41" fmla="*/ 922423 w 4371826"/>
            <a:gd name="connsiteY41" fmla="*/ 1407868 h 1654359"/>
            <a:gd name="connsiteX42" fmla="*/ 938326 w 4371826"/>
            <a:gd name="connsiteY42" fmla="*/ 1431722 h 1654359"/>
            <a:gd name="connsiteX43" fmla="*/ 970131 w 4371826"/>
            <a:gd name="connsiteY43" fmla="*/ 1479430 h 1654359"/>
            <a:gd name="connsiteX44" fmla="*/ 1009887 w 4371826"/>
            <a:gd name="connsiteY44" fmla="*/ 1527138 h 1654359"/>
            <a:gd name="connsiteX45" fmla="*/ 1033741 w 4371826"/>
            <a:gd name="connsiteY45" fmla="*/ 1535089 h 1654359"/>
            <a:gd name="connsiteX46" fmla="*/ 1065547 w 4371826"/>
            <a:gd name="connsiteY46" fmla="*/ 1550992 h 1654359"/>
            <a:gd name="connsiteX47" fmla="*/ 1089401 w 4371826"/>
            <a:gd name="connsiteY47" fmla="*/ 1566894 h 1654359"/>
            <a:gd name="connsiteX48" fmla="*/ 1113254 w 4371826"/>
            <a:gd name="connsiteY48" fmla="*/ 1574846 h 1654359"/>
            <a:gd name="connsiteX49" fmla="*/ 1137108 w 4371826"/>
            <a:gd name="connsiteY49" fmla="*/ 1590748 h 1654359"/>
            <a:gd name="connsiteX50" fmla="*/ 1168914 w 4371826"/>
            <a:gd name="connsiteY50" fmla="*/ 1598699 h 1654359"/>
            <a:gd name="connsiteX51" fmla="*/ 1200719 w 4371826"/>
            <a:gd name="connsiteY51" fmla="*/ 1622553 h 1654359"/>
            <a:gd name="connsiteX52" fmla="*/ 1248427 w 4371826"/>
            <a:gd name="connsiteY52" fmla="*/ 1638456 h 1654359"/>
            <a:gd name="connsiteX53" fmla="*/ 1359745 w 4371826"/>
            <a:gd name="connsiteY53" fmla="*/ 1654359 h 1654359"/>
            <a:gd name="connsiteX54" fmla="*/ 1455161 w 4371826"/>
            <a:gd name="connsiteY54" fmla="*/ 1646407 h 1654359"/>
            <a:gd name="connsiteX55" fmla="*/ 1502868 w 4371826"/>
            <a:gd name="connsiteY55" fmla="*/ 1630505 h 1654359"/>
            <a:gd name="connsiteX56" fmla="*/ 1550576 w 4371826"/>
            <a:gd name="connsiteY56" fmla="*/ 1598699 h 1654359"/>
            <a:gd name="connsiteX57" fmla="*/ 1574430 w 4371826"/>
            <a:gd name="connsiteY57" fmla="*/ 1582797 h 1654359"/>
            <a:gd name="connsiteX58" fmla="*/ 1614187 w 4371826"/>
            <a:gd name="connsiteY58" fmla="*/ 1535089 h 1654359"/>
            <a:gd name="connsiteX59" fmla="*/ 1638041 w 4371826"/>
            <a:gd name="connsiteY59" fmla="*/ 1511235 h 1654359"/>
            <a:gd name="connsiteX60" fmla="*/ 1661894 w 4371826"/>
            <a:gd name="connsiteY60" fmla="*/ 1455576 h 1654359"/>
            <a:gd name="connsiteX61" fmla="*/ 1685748 w 4371826"/>
            <a:gd name="connsiteY61" fmla="*/ 1439673 h 1654359"/>
            <a:gd name="connsiteX62" fmla="*/ 1693700 w 4371826"/>
            <a:gd name="connsiteY62" fmla="*/ 1407868 h 1654359"/>
            <a:gd name="connsiteX63" fmla="*/ 1725505 w 4371826"/>
            <a:gd name="connsiteY63" fmla="*/ 1360160 h 1654359"/>
            <a:gd name="connsiteX64" fmla="*/ 1757310 w 4371826"/>
            <a:gd name="connsiteY64" fmla="*/ 1312452 h 1654359"/>
            <a:gd name="connsiteX65" fmla="*/ 1765261 w 4371826"/>
            <a:gd name="connsiteY65" fmla="*/ 1288599 h 1654359"/>
            <a:gd name="connsiteX66" fmla="*/ 1797067 w 4371826"/>
            <a:gd name="connsiteY66" fmla="*/ 1240891 h 1654359"/>
            <a:gd name="connsiteX67" fmla="*/ 1805018 w 4371826"/>
            <a:gd name="connsiteY67" fmla="*/ 1217037 h 1654359"/>
            <a:gd name="connsiteX68" fmla="*/ 1836823 w 4371826"/>
            <a:gd name="connsiteY68" fmla="*/ 1169329 h 1654359"/>
            <a:gd name="connsiteX69" fmla="*/ 1844774 w 4371826"/>
            <a:gd name="connsiteY69" fmla="*/ 1145475 h 1654359"/>
            <a:gd name="connsiteX70" fmla="*/ 1868628 w 4371826"/>
            <a:gd name="connsiteY70" fmla="*/ 1129572 h 1654359"/>
            <a:gd name="connsiteX71" fmla="*/ 1892482 w 4371826"/>
            <a:gd name="connsiteY71" fmla="*/ 1081865 h 1654359"/>
            <a:gd name="connsiteX72" fmla="*/ 1916336 w 4371826"/>
            <a:gd name="connsiteY72" fmla="*/ 1058011 h 1654359"/>
            <a:gd name="connsiteX73" fmla="*/ 1932239 w 4371826"/>
            <a:gd name="connsiteY73" fmla="*/ 1034157 h 1654359"/>
            <a:gd name="connsiteX74" fmla="*/ 2003801 w 4371826"/>
            <a:gd name="connsiteY74" fmla="*/ 970546 h 1654359"/>
            <a:gd name="connsiteX75" fmla="*/ 2043557 w 4371826"/>
            <a:gd name="connsiteY75" fmla="*/ 930790 h 1654359"/>
            <a:gd name="connsiteX76" fmla="*/ 2123070 w 4371826"/>
            <a:gd name="connsiteY76" fmla="*/ 875131 h 1654359"/>
            <a:gd name="connsiteX77" fmla="*/ 2178729 w 4371826"/>
            <a:gd name="connsiteY77" fmla="*/ 859228 h 1654359"/>
            <a:gd name="connsiteX78" fmla="*/ 2226437 w 4371826"/>
            <a:gd name="connsiteY78" fmla="*/ 843326 h 1654359"/>
            <a:gd name="connsiteX79" fmla="*/ 2274145 w 4371826"/>
            <a:gd name="connsiteY79" fmla="*/ 835374 h 1654359"/>
            <a:gd name="connsiteX80" fmla="*/ 2297999 w 4371826"/>
            <a:gd name="connsiteY80" fmla="*/ 827423 h 1654359"/>
            <a:gd name="connsiteX81" fmla="*/ 2329804 w 4371826"/>
            <a:gd name="connsiteY81" fmla="*/ 819472 h 1654359"/>
            <a:gd name="connsiteX82" fmla="*/ 2417268 w 4371826"/>
            <a:gd name="connsiteY82" fmla="*/ 787666 h 1654359"/>
            <a:gd name="connsiteX83" fmla="*/ 2464976 w 4371826"/>
            <a:gd name="connsiteY83" fmla="*/ 771764 h 1654359"/>
            <a:gd name="connsiteX84" fmla="*/ 2488830 w 4371826"/>
            <a:gd name="connsiteY84" fmla="*/ 763812 h 1654359"/>
            <a:gd name="connsiteX85" fmla="*/ 2576294 w 4371826"/>
            <a:gd name="connsiteY85" fmla="*/ 747910 h 1654359"/>
            <a:gd name="connsiteX86" fmla="*/ 2600148 w 4371826"/>
            <a:gd name="connsiteY86" fmla="*/ 739959 h 1654359"/>
            <a:gd name="connsiteX87" fmla="*/ 2687613 w 4371826"/>
            <a:gd name="connsiteY87" fmla="*/ 724056 h 1654359"/>
            <a:gd name="connsiteX88" fmla="*/ 2735321 w 4371826"/>
            <a:gd name="connsiteY88" fmla="*/ 708153 h 1654359"/>
            <a:gd name="connsiteX89" fmla="*/ 2759174 w 4371826"/>
            <a:gd name="connsiteY89" fmla="*/ 700202 h 1654359"/>
            <a:gd name="connsiteX90" fmla="*/ 2790980 w 4371826"/>
            <a:gd name="connsiteY90" fmla="*/ 692251 h 1654359"/>
            <a:gd name="connsiteX91" fmla="*/ 2862541 w 4371826"/>
            <a:gd name="connsiteY91" fmla="*/ 676348 h 1654359"/>
            <a:gd name="connsiteX92" fmla="*/ 2910249 w 4371826"/>
            <a:gd name="connsiteY92" fmla="*/ 660446 h 1654359"/>
            <a:gd name="connsiteX93" fmla="*/ 2957957 w 4371826"/>
            <a:gd name="connsiteY93" fmla="*/ 636592 h 1654359"/>
            <a:gd name="connsiteX94" fmla="*/ 2981811 w 4371826"/>
            <a:gd name="connsiteY94" fmla="*/ 644543 h 1654359"/>
            <a:gd name="connsiteX95" fmla="*/ 3005665 w 4371826"/>
            <a:gd name="connsiteY95" fmla="*/ 660446 h 1654359"/>
            <a:gd name="connsiteX96" fmla="*/ 3053373 w 4371826"/>
            <a:gd name="connsiteY96" fmla="*/ 700202 h 1654359"/>
            <a:gd name="connsiteX97" fmla="*/ 3085178 w 4371826"/>
            <a:gd name="connsiteY97" fmla="*/ 708153 h 1654359"/>
            <a:gd name="connsiteX98" fmla="*/ 3156740 w 4371826"/>
            <a:gd name="connsiteY98" fmla="*/ 732007 h 1654359"/>
            <a:gd name="connsiteX99" fmla="*/ 3204447 w 4371826"/>
            <a:gd name="connsiteY99" fmla="*/ 747910 h 1654359"/>
            <a:gd name="connsiteX100" fmla="*/ 3236253 w 4371826"/>
            <a:gd name="connsiteY100" fmla="*/ 755861 h 1654359"/>
            <a:gd name="connsiteX101" fmla="*/ 3283961 w 4371826"/>
            <a:gd name="connsiteY101" fmla="*/ 771764 h 1654359"/>
            <a:gd name="connsiteX102" fmla="*/ 3307814 w 4371826"/>
            <a:gd name="connsiteY102" fmla="*/ 779715 h 1654359"/>
            <a:gd name="connsiteX103" fmla="*/ 3331668 w 4371826"/>
            <a:gd name="connsiteY103" fmla="*/ 787666 h 1654359"/>
            <a:gd name="connsiteX104" fmla="*/ 3387327 w 4371826"/>
            <a:gd name="connsiteY104" fmla="*/ 771764 h 1654359"/>
            <a:gd name="connsiteX105" fmla="*/ 3435035 w 4371826"/>
            <a:gd name="connsiteY105" fmla="*/ 732007 h 1654359"/>
            <a:gd name="connsiteX106" fmla="*/ 3458889 w 4371826"/>
            <a:gd name="connsiteY106" fmla="*/ 716105 h 1654359"/>
            <a:gd name="connsiteX107" fmla="*/ 3506597 w 4371826"/>
            <a:gd name="connsiteY107" fmla="*/ 692251 h 1654359"/>
            <a:gd name="connsiteX108" fmla="*/ 3530451 w 4371826"/>
            <a:gd name="connsiteY108" fmla="*/ 668397 h 1654359"/>
            <a:gd name="connsiteX109" fmla="*/ 3546354 w 4371826"/>
            <a:gd name="connsiteY109" fmla="*/ 644543 h 1654359"/>
            <a:gd name="connsiteX110" fmla="*/ 3570207 w 4371826"/>
            <a:gd name="connsiteY110" fmla="*/ 636592 h 1654359"/>
            <a:gd name="connsiteX111" fmla="*/ 3641769 w 4371826"/>
            <a:gd name="connsiteY111" fmla="*/ 596835 h 1654359"/>
            <a:gd name="connsiteX112" fmla="*/ 3711917 w 4371826"/>
            <a:gd name="connsiteY112" fmla="*/ 606639 h 1654359"/>
            <a:gd name="connsiteX113" fmla="*/ 3713331 w 4371826"/>
            <a:gd name="connsiteY113" fmla="*/ 557079 h 1654359"/>
            <a:gd name="connsiteX114" fmla="*/ 3748404 w 4371826"/>
            <a:gd name="connsiteY114" fmla="*/ 599615 h 1654359"/>
            <a:gd name="connsiteX115" fmla="*/ 3777868 w 4371826"/>
            <a:gd name="connsiteY115" fmla="*/ 583714 h 1654359"/>
            <a:gd name="connsiteX116" fmla="*/ 3853186 w 4371826"/>
            <a:gd name="connsiteY116" fmla="*/ 598200 h 1654359"/>
            <a:gd name="connsiteX117" fmla="*/ 3893870 w 4371826"/>
            <a:gd name="connsiteY117" fmla="*/ 579030 h 1654359"/>
            <a:gd name="connsiteX118" fmla="*/ 4039334 w 4371826"/>
            <a:gd name="connsiteY118" fmla="*/ 578104 h 1654359"/>
            <a:gd name="connsiteX119" fmla="*/ 4110896 w 4371826"/>
            <a:gd name="connsiteY119" fmla="*/ 572981 h 1654359"/>
            <a:gd name="connsiteX120" fmla="*/ 4160945 w 4371826"/>
            <a:gd name="connsiteY120" fmla="*/ 663226 h 1654359"/>
            <a:gd name="connsiteX121" fmla="*/ 4214263 w 4371826"/>
            <a:gd name="connsiteY121" fmla="*/ 644543 h 1654359"/>
            <a:gd name="connsiteX122" fmla="*/ 4238117 w 4371826"/>
            <a:gd name="connsiteY122" fmla="*/ 660446 h 1654359"/>
            <a:gd name="connsiteX123" fmla="*/ 4261971 w 4371826"/>
            <a:gd name="connsiteY123" fmla="*/ 668397 h 1654359"/>
            <a:gd name="connsiteX124" fmla="*/ 4309679 w 4371826"/>
            <a:gd name="connsiteY124" fmla="*/ 700202 h 1654359"/>
            <a:gd name="connsiteX125" fmla="*/ 4333533 w 4371826"/>
            <a:gd name="connsiteY125" fmla="*/ 692251 h 1654359"/>
            <a:gd name="connsiteX126" fmla="*/ 4341484 w 4371826"/>
            <a:gd name="connsiteY126" fmla="*/ 660446 h 1654359"/>
            <a:gd name="connsiteX127" fmla="*/ 4349435 w 4371826"/>
            <a:gd name="connsiteY127" fmla="*/ 612738 h 1654359"/>
            <a:gd name="connsiteX128" fmla="*/ 4357387 w 4371826"/>
            <a:gd name="connsiteY128" fmla="*/ 262880 h 1654359"/>
            <a:gd name="connsiteX129" fmla="*/ 4357387 w 4371826"/>
            <a:gd name="connsiteY129" fmla="*/ 32292 h 1654359"/>
            <a:gd name="connsiteX130" fmla="*/ 4333533 w 4371826"/>
            <a:gd name="connsiteY130" fmla="*/ 24341 h 1654359"/>
            <a:gd name="connsiteX131" fmla="*/ 4222214 w 4371826"/>
            <a:gd name="connsiteY131" fmla="*/ 32292 h 1654359"/>
            <a:gd name="connsiteX132" fmla="*/ 4158604 w 4371826"/>
            <a:gd name="connsiteY132" fmla="*/ 48195 h 1654359"/>
            <a:gd name="connsiteX133" fmla="*/ 4110896 w 4371826"/>
            <a:gd name="connsiteY133" fmla="*/ 56146 h 1654359"/>
            <a:gd name="connsiteX134" fmla="*/ 2783028 w 4371826"/>
            <a:gd name="connsiteY134" fmla="*/ 48195 h 1654359"/>
            <a:gd name="connsiteX135" fmla="*/ 2687613 w 4371826"/>
            <a:gd name="connsiteY135" fmla="*/ 40244 h 1654359"/>
            <a:gd name="connsiteX136" fmla="*/ 1971995 w 4371826"/>
            <a:gd name="connsiteY136" fmla="*/ 48195 h 1654359"/>
            <a:gd name="connsiteX137" fmla="*/ 1805018 w 4371826"/>
            <a:gd name="connsiteY137" fmla="*/ 64098 h 1654359"/>
            <a:gd name="connsiteX138" fmla="*/ 874715 w 4371826"/>
            <a:gd name="connsiteY138" fmla="*/ 56146 h 1654359"/>
            <a:gd name="connsiteX139" fmla="*/ 842910 w 4371826"/>
            <a:gd name="connsiteY139" fmla="*/ 48195 h 1654359"/>
            <a:gd name="connsiteX140" fmla="*/ 723641 w 4371826"/>
            <a:gd name="connsiteY140" fmla="*/ 32292 h 1654359"/>
            <a:gd name="connsiteX141" fmla="*/ 675933 w 4371826"/>
            <a:gd name="connsiteY141" fmla="*/ 16390 h 1654359"/>
            <a:gd name="connsiteX142" fmla="*/ 516907 w 4371826"/>
            <a:gd name="connsiteY142" fmla="*/ 32292 h 1654359"/>
            <a:gd name="connsiteX143" fmla="*/ 135244 w 4371826"/>
            <a:gd name="connsiteY143" fmla="*/ 487 h 1654359"/>
            <a:gd name="connsiteX144" fmla="*/ 63682 w 4371826"/>
            <a:gd name="connsiteY144" fmla="*/ 16390 h 1654359"/>
            <a:gd name="connsiteX145" fmla="*/ 23926 w 4371826"/>
            <a:gd name="connsiteY145" fmla="*/ 24341 h 1654359"/>
            <a:gd name="connsiteX146" fmla="*/ 72 w 4371826"/>
            <a:gd name="connsiteY146" fmla="*/ 8439 h 1654359"/>
            <a:gd name="connsiteX0" fmla="*/ 72 w 4371826"/>
            <a:gd name="connsiteY0" fmla="*/ 8439 h 1654359"/>
            <a:gd name="connsiteX1" fmla="*/ 31877 w 4371826"/>
            <a:gd name="connsiteY1" fmla="*/ 95903 h 1654359"/>
            <a:gd name="connsiteX2" fmla="*/ 55731 w 4371826"/>
            <a:gd name="connsiteY2" fmla="*/ 111806 h 1654359"/>
            <a:gd name="connsiteX3" fmla="*/ 79585 w 4371826"/>
            <a:gd name="connsiteY3" fmla="*/ 159513 h 1654359"/>
            <a:gd name="connsiteX4" fmla="*/ 111390 w 4371826"/>
            <a:gd name="connsiteY4" fmla="*/ 215172 h 1654359"/>
            <a:gd name="connsiteX5" fmla="*/ 119341 w 4371826"/>
            <a:gd name="connsiteY5" fmla="*/ 239026 h 1654359"/>
            <a:gd name="connsiteX6" fmla="*/ 159098 w 4371826"/>
            <a:gd name="connsiteY6" fmla="*/ 286734 h 1654359"/>
            <a:gd name="connsiteX7" fmla="*/ 190903 w 4371826"/>
            <a:gd name="connsiteY7" fmla="*/ 334442 h 1654359"/>
            <a:gd name="connsiteX8" fmla="*/ 198854 w 4371826"/>
            <a:gd name="connsiteY8" fmla="*/ 358296 h 1654359"/>
            <a:gd name="connsiteX9" fmla="*/ 214757 w 4371826"/>
            <a:gd name="connsiteY9" fmla="*/ 390101 h 1654359"/>
            <a:gd name="connsiteX10" fmla="*/ 238611 w 4371826"/>
            <a:gd name="connsiteY10" fmla="*/ 413955 h 1654359"/>
            <a:gd name="connsiteX11" fmla="*/ 254514 w 4371826"/>
            <a:gd name="connsiteY11" fmla="*/ 437809 h 1654359"/>
            <a:gd name="connsiteX12" fmla="*/ 278367 w 4371826"/>
            <a:gd name="connsiteY12" fmla="*/ 485517 h 1654359"/>
            <a:gd name="connsiteX13" fmla="*/ 302221 w 4371826"/>
            <a:gd name="connsiteY13" fmla="*/ 533225 h 1654359"/>
            <a:gd name="connsiteX14" fmla="*/ 326075 w 4371826"/>
            <a:gd name="connsiteY14" fmla="*/ 549127 h 1654359"/>
            <a:gd name="connsiteX15" fmla="*/ 365832 w 4371826"/>
            <a:gd name="connsiteY15" fmla="*/ 596835 h 1654359"/>
            <a:gd name="connsiteX16" fmla="*/ 381734 w 4371826"/>
            <a:gd name="connsiteY16" fmla="*/ 620689 h 1654359"/>
            <a:gd name="connsiteX17" fmla="*/ 405588 w 4371826"/>
            <a:gd name="connsiteY17" fmla="*/ 644543 h 1654359"/>
            <a:gd name="connsiteX18" fmla="*/ 437394 w 4371826"/>
            <a:gd name="connsiteY18" fmla="*/ 692251 h 1654359"/>
            <a:gd name="connsiteX19" fmla="*/ 453296 w 4371826"/>
            <a:gd name="connsiteY19" fmla="*/ 716105 h 1654359"/>
            <a:gd name="connsiteX20" fmla="*/ 493053 w 4371826"/>
            <a:gd name="connsiteY20" fmla="*/ 763812 h 1654359"/>
            <a:gd name="connsiteX21" fmla="*/ 524858 w 4371826"/>
            <a:gd name="connsiteY21" fmla="*/ 803569 h 1654359"/>
            <a:gd name="connsiteX22" fmla="*/ 532809 w 4371826"/>
            <a:gd name="connsiteY22" fmla="*/ 827423 h 1654359"/>
            <a:gd name="connsiteX23" fmla="*/ 556663 w 4371826"/>
            <a:gd name="connsiteY23" fmla="*/ 851277 h 1654359"/>
            <a:gd name="connsiteX24" fmla="*/ 596420 w 4371826"/>
            <a:gd name="connsiteY24" fmla="*/ 891033 h 1654359"/>
            <a:gd name="connsiteX25" fmla="*/ 612322 w 4371826"/>
            <a:gd name="connsiteY25" fmla="*/ 914887 h 1654359"/>
            <a:gd name="connsiteX26" fmla="*/ 636176 w 4371826"/>
            <a:gd name="connsiteY26" fmla="*/ 922839 h 1654359"/>
            <a:gd name="connsiteX27" fmla="*/ 644127 w 4371826"/>
            <a:gd name="connsiteY27" fmla="*/ 946692 h 1654359"/>
            <a:gd name="connsiteX28" fmla="*/ 667981 w 4371826"/>
            <a:gd name="connsiteY28" fmla="*/ 970546 h 1654359"/>
            <a:gd name="connsiteX29" fmla="*/ 683884 w 4371826"/>
            <a:gd name="connsiteY29" fmla="*/ 1002352 h 1654359"/>
            <a:gd name="connsiteX30" fmla="*/ 707738 w 4371826"/>
            <a:gd name="connsiteY30" fmla="*/ 1026206 h 1654359"/>
            <a:gd name="connsiteX31" fmla="*/ 723641 w 4371826"/>
            <a:gd name="connsiteY31" fmla="*/ 1050059 h 1654359"/>
            <a:gd name="connsiteX32" fmla="*/ 755446 w 4371826"/>
            <a:gd name="connsiteY32" fmla="*/ 1097767 h 1654359"/>
            <a:gd name="connsiteX33" fmla="*/ 763397 w 4371826"/>
            <a:gd name="connsiteY33" fmla="*/ 1121621 h 1654359"/>
            <a:gd name="connsiteX34" fmla="*/ 795202 w 4371826"/>
            <a:gd name="connsiteY34" fmla="*/ 1169329 h 1654359"/>
            <a:gd name="connsiteX35" fmla="*/ 827007 w 4371826"/>
            <a:gd name="connsiteY35" fmla="*/ 1217037 h 1654359"/>
            <a:gd name="connsiteX36" fmla="*/ 850861 w 4371826"/>
            <a:gd name="connsiteY36" fmla="*/ 1264745 h 1654359"/>
            <a:gd name="connsiteX37" fmla="*/ 866764 w 4371826"/>
            <a:gd name="connsiteY37" fmla="*/ 1312452 h 1654359"/>
            <a:gd name="connsiteX38" fmla="*/ 874715 w 4371826"/>
            <a:gd name="connsiteY38" fmla="*/ 1336306 h 1654359"/>
            <a:gd name="connsiteX39" fmla="*/ 890618 w 4371826"/>
            <a:gd name="connsiteY39" fmla="*/ 1360160 h 1654359"/>
            <a:gd name="connsiteX40" fmla="*/ 898569 w 4371826"/>
            <a:gd name="connsiteY40" fmla="*/ 1384014 h 1654359"/>
            <a:gd name="connsiteX41" fmla="*/ 922423 w 4371826"/>
            <a:gd name="connsiteY41" fmla="*/ 1407868 h 1654359"/>
            <a:gd name="connsiteX42" fmla="*/ 938326 w 4371826"/>
            <a:gd name="connsiteY42" fmla="*/ 1431722 h 1654359"/>
            <a:gd name="connsiteX43" fmla="*/ 970131 w 4371826"/>
            <a:gd name="connsiteY43" fmla="*/ 1479430 h 1654359"/>
            <a:gd name="connsiteX44" fmla="*/ 1009887 w 4371826"/>
            <a:gd name="connsiteY44" fmla="*/ 1527138 h 1654359"/>
            <a:gd name="connsiteX45" fmla="*/ 1033741 w 4371826"/>
            <a:gd name="connsiteY45" fmla="*/ 1535089 h 1654359"/>
            <a:gd name="connsiteX46" fmla="*/ 1065547 w 4371826"/>
            <a:gd name="connsiteY46" fmla="*/ 1550992 h 1654359"/>
            <a:gd name="connsiteX47" fmla="*/ 1089401 w 4371826"/>
            <a:gd name="connsiteY47" fmla="*/ 1566894 h 1654359"/>
            <a:gd name="connsiteX48" fmla="*/ 1113254 w 4371826"/>
            <a:gd name="connsiteY48" fmla="*/ 1574846 h 1654359"/>
            <a:gd name="connsiteX49" fmla="*/ 1137108 w 4371826"/>
            <a:gd name="connsiteY49" fmla="*/ 1590748 h 1654359"/>
            <a:gd name="connsiteX50" fmla="*/ 1168914 w 4371826"/>
            <a:gd name="connsiteY50" fmla="*/ 1598699 h 1654359"/>
            <a:gd name="connsiteX51" fmla="*/ 1200719 w 4371826"/>
            <a:gd name="connsiteY51" fmla="*/ 1622553 h 1654359"/>
            <a:gd name="connsiteX52" fmla="*/ 1248427 w 4371826"/>
            <a:gd name="connsiteY52" fmla="*/ 1638456 h 1654359"/>
            <a:gd name="connsiteX53" fmla="*/ 1359745 w 4371826"/>
            <a:gd name="connsiteY53" fmla="*/ 1654359 h 1654359"/>
            <a:gd name="connsiteX54" fmla="*/ 1455161 w 4371826"/>
            <a:gd name="connsiteY54" fmla="*/ 1646407 h 1654359"/>
            <a:gd name="connsiteX55" fmla="*/ 1502868 w 4371826"/>
            <a:gd name="connsiteY55" fmla="*/ 1630505 h 1654359"/>
            <a:gd name="connsiteX56" fmla="*/ 1550576 w 4371826"/>
            <a:gd name="connsiteY56" fmla="*/ 1598699 h 1654359"/>
            <a:gd name="connsiteX57" fmla="*/ 1574430 w 4371826"/>
            <a:gd name="connsiteY57" fmla="*/ 1582797 h 1654359"/>
            <a:gd name="connsiteX58" fmla="*/ 1614187 w 4371826"/>
            <a:gd name="connsiteY58" fmla="*/ 1535089 h 1654359"/>
            <a:gd name="connsiteX59" fmla="*/ 1638041 w 4371826"/>
            <a:gd name="connsiteY59" fmla="*/ 1511235 h 1654359"/>
            <a:gd name="connsiteX60" fmla="*/ 1661894 w 4371826"/>
            <a:gd name="connsiteY60" fmla="*/ 1455576 h 1654359"/>
            <a:gd name="connsiteX61" fmla="*/ 1685748 w 4371826"/>
            <a:gd name="connsiteY61" fmla="*/ 1439673 h 1654359"/>
            <a:gd name="connsiteX62" fmla="*/ 1693700 w 4371826"/>
            <a:gd name="connsiteY62" fmla="*/ 1407868 h 1654359"/>
            <a:gd name="connsiteX63" fmla="*/ 1725505 w 4371826"/>
            <a:gd name="connsiteY63" fmla="*/ 1360160 h 1654359"/>
            <a:gd name="connsiteX64" fmla="*/ 1757310 w 4371826"/>
            <a:gd name="connsiteY64" fmla="*/ 1312452 h 1654359"/>
            <a:gd name="connsiteX65" fmla="*/ 1765261 w 4371826"/>
            <a:gd name="connsiteY65" fmla="*/ 1288599 h 1654359"/>
            <a:gd name="connsiteX66" fmla="*/ 1797067 w 4371826"/>
            <a:gd name="connsiteY66" fmla="*/ 1240891 h 1654359"/>
            <a:gd name="connsiteX67" fmla="*/ 1805018 w 4371826"/>
            <a:gd name="connsiteY67" fmla="*/ 1217037 h 1654359"/>
            <a:gd name="connsiteX68" fmla="*/ 1836823 w 4371826"/>
            <a:gd name="connsiteY68" fmla="*/ 1169329 h 1654359"/>
            <a:gd name="connsiteX69" fmla="*/ 1844774 w 4371826"/>
            <a:gd name="connsiteY69" fmla="*/ 1145475 h 1654359"/>
            <a:gd name="connsiteX70" fmla="*/ 1868628 w 4371826"/>
            <a:gd name="connsiteY70" fmla="*/ 1129572 h 1654359"/>
            <a:gd name="connsiteX71" fmla="*/ 1892482 w 4371826"/>
            <a:gd name="connsiteY71" fmla="*/ 1081865 h 1654359"/>
            <a:gd name="connsiteX72" fmla="*/ 1916336 w 4371826"/>
            <a:gd name="connsiteY72" fmla="*/ 1058011 h 1654359"/>
            <a:gd name="connsiteX73" fmla="*/ 1932239 w 4371826"/>
            <a:gd name="connsiteY73" fmla="*/ 1034157 h 1654359"/>
            <a:gd name="connsiteX74" fmla="*/ 2003801 w 4371826"/>
            <a:gd name="connsiteY74" fmla="*/ 970546 h 1654359"/>
            <a:gd name="connsiteX75" fmla="*/ 2043557 w 4371826"/>
            <a:gd name="connsiteY75" fmla="*/ 930790 h 1654359"/>
            <a:gd name="connsiteX76" fmla="*/ 2123070 w 4371826"/>
            <a:gd name="connsiteY76" fmla="*/ 875131 h 1654359"/>
            <a:gd name="connsiteX77" fmla="*/ 2178729 w 4371826"/>
            <a:gd name="connsiteY77" fmla="*/ 859228 h 1654359"/>
            <a:gd name="connsiteX78" fmla="*/ 2226437 w 4371826"/>
            <a:gd name="connsiteY78" fmla="*/ 843326 h 1654359"/>
            <a:gd name="connsiteX79" fmla="*/ 2274145 w 4371826"/>
            <a:gd name="connsiteY79" fmla="*/ 835374 h 1654359"/>
            <a:gd name="connsiteX80" fmla="*/ 2297999 w 4371826"/>
            <a:gd name="connsiteY80" fmla="*/ 827423 h 1654359"/>
            <a:gd name="connsiteX81" fmla="*/ 2329804 w 4371826"/>
            <a:gd name="connsiteY81" fmla="*/ 819472 h 1654359"/>
            <a:gd name="connsiteX82" fmla="*/ 2417268 w 4371826"/>
            <a:gd name="connsiteY82" fmla="*/ 787666 h 1654359"/>
            <a:gd name="connsiteX83" fmla="*/ 2464976 w 4371826"/>
            <a:gd name="connsiteY83" fmla="*/ 771764 h 1654359"/>
            <a:gd name="connsiteX84" fmla="*/ 2488830 w 4371826"/>
            <a:gd name="connsiteY84" fmla="*/ 763812 h 1654359"/>
            <a:gd name="connsiteX85" fmla="*/ 2576294 w 4371826"/>
            <a:gd name="connsiteY85" fmla="*/ 747910 h 1654359"/>
            <a:gd name="connsiteX86" fmla="*/ 2600148 w 4371826"/>
            <a:gd name="connsiteY86" fmla="*/ 739959 h 1654359"/>
            <a:gd name="connsiteX87" fmla="*/ 2687613 w 4371826"/>
            <a:gd name="connsiteY87" fmla="*/ 724056 h 1654359"/>
            <a:gd name="connsiteX88" fmla="*/ 2735321 w 4371826"/>
            <a:gd name="connsiteY88" fmla="*/ 708153 h 1654359"/>
            <a:gd name="connsiteX89" fmla="*/ 2759174 w 4371826"/>
            <a:gd name="connsiteY89" fmla="*/ 700202 h 1654359"/>
            <a:gd name="connsiteX90" fmla="*/ 2790980 w 4371826"/>
            <a:gd name="connsiteY90" fmla="*/ 692251 h 1654359"/>
            <a:gd name="connsiteX91" fmla="*/ 2862541 w 4371826"/>
            <a:gd name="connsiteY91" fmla="*/ 676348 h 1654359"/>
            <a:gd name="connsiteX92" fmla="*/ 2910249 w 4371826"/>
            <a:gd name="connsiteY92" fmla="*/ 660446 h 1654359"/>
            <a:gd name="connsiteX93" fmla="*/ 2957957 w 4371826"/>
            <a:gd name="connsiteY93" fmla="*/ 636592 h 1654359"/>
            <a:gd name="connsiteX94" fmla="*/ 2981811 w 4371826"/>
            <a:gd name="connsiteY94" fmla="*/ 644543 h 1654359"/>
            <a:gd name="connsiteX95" fmla="*/ 3005665 w 4371826"/>
            <a:gd name="connsiteY95" fmla="*/ 660446 h 1654359"/>
            <a:gd name="connsiteX96" fmla="*/ 3053373 w 4371826"/>
            <a:gd name="connsiteY96" fmla="*/ 700202 h 1654359"/>
            <a:gd name="connsiteX97" fmla="*/ 3085178 w 4371826"/>
            <a:gd name="connsiteY97" fmla="*/ 708153 h 1654359"/>
            <a:gd name="connsiteX98" fmla="*/ 3156740 w 4371826"/>
            <a:gd name="connsiteY98" fmla="*/ 732007 h 1654359"/>
            <a:gd name="connsiteX99" fmla="*/ 3204447 w 4371826"/>
            <a:gd name="connsiteY99" fmla="*/ 747910 h 1654359"/>
            <a:gd name="connsiteX100" fmla="*/ 3236253 w 4371826"/>
            <a:gd name="connsiteY100" fmla="*/ 755861 h 1654359"/>
            <a:gd name="connsiteX101" fmla="*/ 3283961 w 4371826"/>
            <a:gd name="connsiteY101" fmla="*/ 771764 h 1654359"/>
            <a:gd name="connsiteX102" fmla="*/ 3307814 w 4371826"/>
            <a:gd name="connsiteY102" fmla="*/ 779715 h 1654359"/>
            <a:gd name="connsiteX103" fmla="*/ 3331668 w 4371826"/>
            <a:gd name="connsiteY103" fmla="*/ 787666 h 1654359"/>
            <a:gd name="connsiteX104" fmla="*/ 3387327 w 4371826"/>
            <a:gd name="connsiteY104" fmla="*/ 771764 h 1654359"/>
            <a:gd name="connsiteX105" fmla="*/ 3435035 w 4371826"/>
            <a:gd name="connsiteY105" fmla="*/ 732007 h 1654359"/>
            <a:gd name="connsiteX106" fmla="*/ 3458889 w 4371826"/>
            <a:gd name="connsiteY106" fmla="*/ 716105 h 1654359"/>
            <a:gd name="connsiteX107" fmla="*/ 3506597 w 4371826"/>
            <a:gd name="connsiteY107" fmla="*/ 692251 h 1654359"/>
            <a:gd name="connsiteX108" fmla="*/ 3530451 w 4371826"/>
            <a:gd name="connsiteY108" fmla="*/ 668397 h 1654359"/>
            <a:gd name="connsiteX109" fmla="*/ 3546354 w 4371826"/>
            <a:gd name="connsiteY109" fmla="*/ 644543 h 1654359"/>
            <a:gd name="connsiteX110" fmla="*/ 3570207 w 4371826"/>
            <a:gd name="connsiteY110" fmla="*/ 636592 h 1654359"/>
            <a:gd name="connsiteX111" fmla="*/ 3636159 w 4371826"/>
            <a:gd name="connsiteY111" fmla="*/ 652933 h 1654359"/>
            <a:gd name="connsiteX112" fmla="*/ 3711917 w 4371826"/>
            <a:gd name="connsiteY112" fmla="*/ 606639 h 1654359"/>
            <a:gd name="connsiteX113" fmla="*/ 3713331 w 4371826"/>
            <a:gd name="connsiteY113" fmla="*/ 557079 h 1654359"/>
            <a:gd name="connsiteX114" fmla="*/ 3748404 w 4371826"/>
            <a:gd name="connsiteY114" fmla="*/ 599615 h 1654359"/>
            <a:gd name="connsiteX115" fmla="*/ 3777868 w 4371826"/>
            <a:gd name="connsiteY115" fmla="*/ 583714 h 1654359"/>
            <a:gd name="connsiteX116" fmla="*/ 3853186 w 4371826"/>
            <a:gd name="connsiteY116" fmla="*/ 598200 h 1654359"/>
            <a:gd name="connsiteX117" fmla="*/ 3893870 w 4371826"/>
            <a:gd name="connsiteY117" fmla="*/ 579030 h 1654359"/>
            <a:gd name="connsiteX118" fmla="*/ 4039334 w 4371826"/>
            <a:gd name="connsiteY118" fmla="*/ 578104 h 1654359"/>
            <a:gd name="connsiteX119" fmla="*/ 4110896 w 4371826"/>
            <a:gd name="connsiteY119" fmla="*/ 572981 h 1654359"/>
            <a:gd name="connsiteX120" fmla="*/ 4160945 w 4371826"/>
            <a:gd name="connsiteY120" fmla="*/ 663226 h 1654359"/>
            <a:gd name="connsiteX121" fmla="*/ 4214263 w 4371826"/>
            <a:gd name="connsiteY121" fmla="*/ 644543 h 1654359"/>
            <a:gd name="connsiteX122" fmla="*/ 4238117 w 4371826"/>
            <a:gd name="connsiteY122" fmla="*/ 660446 h 1654359"/>
            <a:gd name="connsiteX123" fmla="*/ 4261971 w 4371826"/>
            <a:gd name="connsiteY123" fmla="*/ 668397 h 1654359"/>
            <a:gd name="connsiteX124" fmla="*/ 4309679 w 4371826"/>
            <a:gd name="connsiteY124" fmla="*/ 700202 h 1654359"/>
            <a:gd name="connsiteX125" fmla="*/ 4333533 w 4371826"/>
            <a:gd name="connsiteY125" fmla="*/ 692251 h 1654359"/>
            <a:gd name="connsiteX126" fmla="*/ 4341484 w 4371826"/>
            <a:gd name="connsiteY126" fmla="*/ 660446 h 1654359"/>
            <a:gd name="connsiteX127" fmla="*/ 4349435 w 4371826"/>
            <a:gd name="connsiteY127" fmla="*/ 612738 h 1654359"/>
            <a:gd name="connsiteX128" fmla="*/ 4357387 w 4371826"/>
            <a:gd name="connsiteY128" fmla="*/ 262880 h 1654359"/>
            <a:gd name="connsiteX129" fmla="*/ 4357387 w 4371826"/>
            <a:gd name="connsiteY129" fmla="*/ 32292 h 1654359"/>
            <a:gd name="connsiteX130" fmla="*/ 4333533 w 4371826"/>
            <a:gd name="connsiteY130" fmla="*/ 24341 h 1654359"/>
            <a:gd name="connsiteX131" fmla="*/ 4222214 w 4371826"/>
            <a:gd name="connsiteY131" fmla="*/ 32292 h 1654359"/>
            <a:gd name="connsiteX132" fmla="*/ 4158604 w 4371826"/>
            <a:gd name="connsiteY132" fmla="*/ 48195 h 1654359"/>
            <a:gd name="connsiteX133" fmla="*/ 4110896 w 4371826"/>
            <a:gd name="connsiteY133" fmla="*/ 56146 h 1654359"/>
            <a:gd name="connsiteX134" fmla="*/ 2783028 w 4371826"/>
            <a:gd name="connsiteY134" fmla="*/ 48195 h 1654359"/>
            <a:gd name="connsiteX135" fmla="*/ 2687613 w 4371826"/>
            <a:gd name="connsiteY135" fmla="*/ 40244 h 1654359"/>
            <a:gd name="connsiteX136" fmla="*/ 1971995 w 4371826"/>
            <a:gd name="connsiteY136" fmla="*/ 48195 h 1654359"/>
            <a:gd name="connsiteX137" fmla="*/ 1805018 w 4371826"/>
            <a:gd name="connsiteY137" fmla="*/ 64098 h 1654359"/>
            <a:gd name="connsiteX138" fmla="*/ 874715 w 4371826"/>
            <a:gd name="connsiteY138" fmla="*/ 56146 h 1654359"/>
            <a:gd name="connsiteX139" fmla="*/ 842910 w 4371826"/>
            <a:gd name="connsiteY139" fmla="*/ 48195 h 1654359"/>
            <a:gd name="connsiteX140" fmla="*/ 723641 w 4371826"/>
            <a:gd name="connsiteY140" fmla="*/ 32292 h 1654359"/>
            <a:gd name="connsiteX141" fmla="*/ 675933 w 4371826"/>
            <a:gd name="connsiteY141" fmla="*/ 16390 h 1654359"/>
            <a:gd name="connsiteX142" fmla="*/ 516907 w 4371826"/>
            <a:gd name="connsiteY142" fmla="*/ 32292 h 1654359"/>
            <a:gd name="connsiteX143" fmla="*/ 135244 w 4371826"/>
            <a:gd name="connsiteY143" fmla="*/ 487 h 1654359"/>
            <a:gd name="connsiteX144" fmla="*/ 63682 w 4371826"/>
            <a:gd name="connsiteY144" fmla="*/ 16390 h 1654359"/>
            <a:gd name="connsiteX145" fmla="*/ 23926 w 4371826"/>
            <a:gd name="connsiteY145" fmla="*/ 24341 h 1654359"/>
            <a:gd name="connsiteX146" fmla="*/ 72 w 4371826"/>
            <a:gd name="connsiteY146" fmla="*/ 8439 h 1654359"/>
            <a:gd name="connsiteX0" fmla="*/ 72 w 4371826"/>
            <a:gd name="connsiteY0" fmla="*/ 8439 h 1654359"/>
            <a:gd name="connsiteX1" fmla="*/ 31877 w 4371826"/>
            <a:gd name="connsiteY1" fmla="*/ 95903 h 1654359"/>
            <a:gd name="connsiteX2" fmla="*/ 55731 w 4371826"/>
            <a:gd name="connsiteY2" fmla="*/ 111806 h 1654359"/>
            <a:gd name="connsiteX3" fmla="*/ 79585 w 4371826"/>
            <a:gd name="connsiteY3" fmla="*/ 159513 h 1654359"/>
            <a:gd name="connsiteX4" fmla="*/ 111390 w 4371826"/>
            <a:gd name="connsiteY4" fmla="*/ 215172 h 1654359"/>
            <a:gd name="connsiteX5" fmla="*/ 119341 w 4371826"/>
            <a:gd name="connsiteY5" fmla="*/ 239026 h 1654359"/>
            <a:gd name="connsiteX6" fmla="*/ 159098 w 4371826"/>
            <a:gd name="connsiteY6" fmla="*/ 286734 h 1654359"/>
            <a:gd name="connsiteX7" fmla="*/ 190903 w 4371826"/>
            <a:gd name="connsiteY7" fmla="*/ 334442 h 1654359"/>
            <a:gd name="connsiteX8" fmla="*/ 198854 w 4371826"/>
            <a:gd name="connsiteY8" fmla="*/ 358296 h 1654359"/>
            <a:gd name="connsiteX9" fmla="*/ 214757 w 4371826"/>
            <a:gd name="connsiteY9" fmla="*/ 390101 h 1654359"/>
            <a:gd name="connsiteX10" fmla="*/ 238611 w 4371826"/>
            <a:gd name="connsiteY10" fmla="*/ 413955 h 1654359"/>
            <a:gd name="connsiteX11" fmla="*/ 254514 w 4371826"/>
            <a:gd name="connsiteY11" fmla="*/ 437809 h 1654359"/>
            <a:gd name="connsiteX12" fmla="*/ 278367 w 4371826"/>
            <a:gd name="connsiteY12" fmla="*/ 485517 h 1654359"/>
            <a:gd name="connsiteX13" fmla="*/ 302221 w 4371826"/>
            <a:gd name="connsiteY13" fmla="*/ 533225 h 1654359"/>
            <a:gd name="connsiteX14" fmla="*/ 326075 w 4371826"/>
            <a:gd name="connsiteY14" fmla="*/ 549127 h 1654359"/>
            <a:gd name="connsiteX15" fmla="*/ 365832 w 4371826"/>
            <a:gd name="connsiteY15" fmla="*/ 596835 h 1654359"/>
            <a:gd name="connsiteX16" fmla="*/ 381734 w 4371826"/>
            <a:gd name="connsiteY16" fmla="*/ 620689 h 1654359"/>
            <a:gd name="connsiteX17" fmla="*/ 405588 w 4371826"/>
            <a:gd name="connsiteY17" fmla="*/ 644543 h 1654359"/>
            <a:gd name="connsiteX18" fmla="*/ 437394 w 4371826"/>
            <a:gd name="connsiteY18" fmla="*/ 692251 h 1654359"/>
            <a:gd name="connsiteX19" fmla="*/ 453296 w 4371826"/>
            <a:gd name="connsiteY19" fmla="*/ 716105 h 1654359"/>
            <a:gd name="connsiteX20" fmla="*/ 493053 w 4371826"/>
            <a:gd name="connsiteY20" fmla="*/ 763812 h 1654359"/>
            <a:gd name="connsiteX21" fmla="*/ 524858 w 4371826"/>
            <a:gd name="connsiteY21" fmla="*/ 803569 h 1654359"/>
            <a:gd name="connsiteX22" fmla="*/ 532809 w 4371826"/>
            <a:gd name="connsiteY22" fmla="*/ 827423 h 1654359"/>
            <a:gd name="connsiteX23" fmla="*/ 556663 w 4371826"/>
            <a:gd name="connsiteY23" fmla="*/ 851277 h 1654359"/>
            <a:gd name="connsiteX24" fmla="*/ 596420 w 4371826"/>
            <a:gd name="connsiteY24" fmla="*/ 891033 h 1654359"/>
            <a:gd name="connsiteX25" fmla="*/ 612322 w 4371826"/>
            <a:gd name="connsiteY25" fmla="*/ 914887 h 1654359"/>
            <a:gd name="connsiteX26" fmla="*/ 636176 w 4371826"/>
            <a:gd name="connsiteY26" fmla="*/ 922839 h 1654359"/>
            <a:gd name="connsiteX27" fmla="*/ 644127 w 4371826"/>
            <a:gd name="connsiteY27" fmla="*/ 946692 h 1654359"/>
            <a:gd name="connsiteX28" fmla="*/ 667981 w 4371826"/>
            <a:gd name="connsiteY28" fmla="*/ 970546 h 1654359"/>
            <a:gd name="connsiteX29" fmla="*/ 683884 w 4371826"/>
            <a:gd name="connsiteY29" fmla="*/ 1002352 h 1654359"/>
            <a:gd name="connsiteX30" fmla="*/ 707738 w 4371826"/>
            <a:gd name="connsiteY30" fmla="*/ 1026206 h 1654359"/>
            <a:gd name="connsiteX31" fmla="*/ 723641 w 4371826"/>
            <a:gd name="connsiteY31" fmla="*/ 1050059 h 1654359"/>
            <a:gd name="connsiteX32" fmla="*/ 755446 w 4371826"/>
            <a:gd name="connsiteY32" fmla="*/ 1097767 h 1654359"/>
            <a:gd name="connsiteX33" fmla="*/ 763397 w 4371826"/>
            <a:gd name="connsiteY33" fmla="*/ 1121621 h 1654359"/>
            <a:gd name="connsiteX34" fmla="*/ 795202 w 4371826"/>
            <a:gd name="connsiteY34" fmla="*/ 1169329 h 1654359"/>
            <a:gd name="connsiteX35" fmla="*/ 827007 w 4371826"/>
            <a:gd name="connsiteY35" fmla="*/ 1217037 h 1654359"/>
            <a:gd name="connsiteX36" fmla="*/ 850861 w 4371826"/>
            <a:gd name="connsiteY36" fmla="*/ 1264745 h 1654359"/>
            <a:gd name="connsiteX37" fmla="*/ 866764 w 4371826"/>
            <a:gd name="connsiteY37" fmla="*/ 1312452 h 1654359"/>
            <a:gd name="connsiteX38" fmla="*/ 874715 w 4371826"/>
            <a:gd name="connsiteY38" fmla="*/ 1336306 h 1654359"/>
            <a:gd name="connsiteX39" fmla="*/ 890618 w 4371826"/>
            <a:gd name="connsiteY39" fmla="*/ 1360160 h 1654359"/>
            <a:gd name="connsiteX40" fmla="*/ 898569 w 4371826"/>
            <a:gd name="connsiteY40" fmla="*/ 1384014 h 1654359"/>
            <a:gd name="connsiteX41" fmla="*/ 922423 w 4371826"/>
            <a:gd name="connsiteY41" fmla="*/ 1407868 h 1654359"/>
            <a:gd name="connsiteX42" fmla="*/ 938326 w 4371826"/>
            <a:gd name="connsiteY42" fmla="*/ 1431722 h 1654359"/>
            <a:gd name="connsiteX43" fmla="*/ 970131 w 4371826"/>
            <a:gd name="connsiteY43" fmla="*/ 1479430 h 1654359"/>
            <a:gd name="connsiteX44" fmla="*/ 1009887 w 4371826"/>
            <a:gd name="connsiteY44" fmla="*/ 1527138 h 1654359"/>
            <a:gd name="connsiteX45" fmla="*/ 1033741 w 4371826"/>
            <a:gd name="connsiteY45" fmla="*/ 1535089 h 1654359"/>
            <a:gd name="connsiteX46" fmla="*/ 1065547 w 4371826"/>
            <a:gd name="connsiteY46" fmla="*/ 1550992 h 1654359"/>
            <a:gd name="connsiteX47" fmla="*/ 1089401 w 4371826"/>
            <a:gd name="connsiteY47" fmla="*/ 1566894 h 1654359"/>
            <a:gd name="connsiteX48" fmla="*/ 1113254 w 4371826"/>
            <a:gd name="connsiteY48" fmla="*/ 1574846 h 1654359"/>
            <a:gd name="connsiteX49" fmla="*/ 1137108 w 4371826"/>
            <a:gd name="connsiteY49" fmla="*/ 1590748 h 1654359"/>
            <a:gd name="connsiteX50" fmla="*/ 1168914 w 4371826"/>
            <a:gd name="connsiteY50" fmla="*/ 1598699 h 1654359"/>
            <a:gd name="connsiteX51" fmla="*/ 1200719 w 4371826"/>
            <a:gd name="connsiteY51" fmla="*/ 1622553 h 1654359"/>
            <a:gd name="connsiteX52" fmla="*/ 1248427 w 4371826"/>
            <a:gd name="connsiteY52" fmla="*/ 1638456 h 1654359"/>
            <a:gd name="connsiteX53" fmla="*/ 1359745 w 4371826"/>
            <a:gd name="connsiteY53" fmla="*/ 1654359 h 1654359"/>
            <a:gd name="connsiteX54" fmla="*/ 1455161 w 4371826"/>
            <a:gd name="connsiteY54" fmla="*/ 1646407 h 1654359"/>
            <a:gd name="connsiteX55" fmla="*/ 1502868 w 4371826"/>
            <a:gd name="connsiteY55" fmla="*/ 1630505 h 1654359"/>
            <a:gd name="connsiteX56" fmla="*/ 1550576 w 4371826"/>
            <a:gd name="connsiteY56" fmla="*/ 1598699 h 1654359"/>
            <a:gd name="connsiteX57" fmla="*/ 1574430 w 4371826"/>
            <a:gd name="connsiteY57" fmla="*/ 1582797 h 1654359"/>
            <a:gd name="connsiteX58" fmla="*/ 1614187 w 4371826"/>
            <a:gd name="connsiteY58" fmla="*/ 1535089 h 1654359"/>
            <a:gd name="connsiteX59" fmla="*/ 1638041 w 4371826"/>
            <a:gd name="connsiteY59" fmla="*/ 1511235 h 1654359"/>
            <a:gd name="connsiteX60" fmla="*/ 1661894 w 4371826"/>
            <a:gd name="connsiteY60" fmla="*/ 1455576 h 1654359"/>
            <a:gd name="connsiteX61" fmla="*/ 1685748 w 4371826"/>
            <a:gd name="connsiteY61" fmla="*/ 1439673 h 1654359"/>
            <a:gd name="connsiteX62" fmla="*/ 1693700 w 4371826"/>
            <a:gd name="connsiteY62" fmla="*/ 1407868 h 1654359"/>
            <a:gd name="connsiteX63" fmla="*/ 1725505 w 4371826"/>
            <a:gd name="connsiteY63" fmla="*/ 1360160 h 1654359"/>
            <a:gd name="connsiteX64" fmla="*/ 1757310 w 4371826"/>
            <a:gd name="connsiteY64" fmla="*/ 1312452 h 1654359"/>
            <a:gd name="connsiteX65" fmla="*/ 1765261 w 4371826"/>
            <a:gd name="connsiteY65" fmla="*/ 1288599 h 1654359"/>
            <a:gd name="connsiteX66" fmla="*/ 1797067 w 4371826"/>
            <a:gd name="connsiteY66" fmla="*/ 1240891 h 1654359"/>
            <a:gd name="connsiteX67" fmla="*/ 1805018 w 4371826"/>
            <a:gd name="connsiteY67" fmla="*/ 1217037 h 1654359"/>
            <a:gd name="connsiteX68" fmla="*/ 1836823 w 4371826"/>
            <a:gd name="connsiteY68" fmla="*/ 1169329 h 1654359"/>
            <a:gd name="connsiteX69" fmla="*/ 1844774 w 4371826"/>
            <a:gd name="connsiteY69" fmla="*/ 1145475 h 1654359"/>
            <a:gd name="connsiteX70" fmla="*/ 1868628 w 4371826"/>
            <a:gd name="connsiteY70" fmla="*/ 1129572 h 1654359"/>
            <a:gd name="connsiteX71" fmla="*/ 1892482 w 4371826"/>
            <a:gd name="connsiteY71" fmla="*/ 1081865 h 1654359"/>
            <a:gd name="connsiteX72" fmla="*/ 1916336 w 4371826"/>
            <a:gd name="connsiteY72" fmla="*/ 1058011 h 1654359"/>
            <a:gd name="connsiteX73" fmla="*/ 1932239 w 4371826"/>
            <a:gd name="connsiteY73" fmla="*/ 1034157 h 1654359"/>
            <a:gd name="connsiteX74" fmla="*/ 2003801 w 4371826"/>
            <a:gd name="connsiteY74" fmla="*/ 970546 h 1654359"/>
            <a:gd name="connsiteX75" fmla="*/ 2043557 w 4371826"/>
            <a:gd name="connsiteY75" fmla="*/ 930790 h 1654359"/>
            <a:gd name="connsiteX76" fmla="*/ 2123070 w 4371826"/>
            <a:gd name="connsiteY76" fmla="*/ 875131 h 1654359"/>
            <a:gd name="connsiteX77" fmla="*/ 2178729 w 4371826"/>
            <a:gd name="connsiteY77" fmla="*/ 859228 h 1654359"/>
            <a:gd name="connsiteX78" fmla="*/ 2226437 w 4371826"/>
            <a:gd name="connsiteY78" fmla="*/ 843326 h 1654359"/>
            <a:gd name="connsiteX79" fmla="*/ 2274145 w 4371826"/>
            <a:gd name="connsiteY79" fmla="*/ 835374 h 1654359"/>
            <a:gd name="connsiteX80" fmla="*/ 2297999 w 4371826"/>
            <a:gd name="connsiteY80" fmla="*/ 827423 h 1654359"/>
            <a:gd name="connsiteX81" fmla="*/ 2329804 w 4371826"/>
            <a:gd name="connsiteY81" fmla="*/ 819472 h 1654359"/>
            <a:gd name="connsiteX82" fmla="*/ 2417268 w 4371826"/>
            <a:gd name="connsiteY82" fmla="*/ 787666 h 1654359"/>
            <a:gd name="connsiteX83" fmla="*/ 2464976 w 4371826"/>
            <a:gd name="connsiteY83" fmla="*/ 771764 h 1654359"/>
            <a:gd name="connsiteX84" fmla="*/ 2488830 w 4371826"/>
            <a:gd name="connsiteY84" fmla="*/ 763812 h 1654359"/>
            <a:gd name="connsiteX85" fmla="*/ 2576294 w 4371826"/>
            <a:gd name="connsiteY85" fmla="*/ 747910 h 1654359"/>
            <a:gd name="connsiteX86" fmla="*/ 2600148 w 4371826"/>
            <a:gd name="connsiteY86" fmla="*/ 739959 h 1654359"/>
            <a:gd name="connsiteX87" fmla="*/ 2687613 w 4371826"/>
            <a:gd name="connsiteY87" fmla="*/ 724056 h 1654359"/>
            <a:gd name="connsiteX88" fmla="*/ 2735321 w 4371826"/>
            <a:gd name="connsiteY88" fmla="*/ 708153 h 1654359"/>
            <a:gd name="connsiteX89" fmla="*/ 2759174 w 4371826"/>
            <a:gd name="connsiteY89" fmla="*/ 700202 h 1654359"/>
            <a:gd name="connsiteX90" fmla="*/ 2790980 w 4371826"/>
            <a:gd name="connsiteY90" fmla="*/ 692251 h 1654359"/>
            <a:gd name="connsiteX91" fmla="*/ 2862541 w 4371826"/>
            <a:gd name="connsiteY91" fmla="*/ 676348 h 1654359"/>
            <a:gd name="connsiteX92" fmla="*/ 2910249 w 4371826"/>
            <a:gd name="connsiteY92" fmla="*/ 660446 h 1654359"/>
            <a:gd name="connsiteX93" fmla="*/ 2957957 w 4371826"/>
            <a:gd name="connsiteY93" fmla="*/ 636592 h 1654359"/>
            <a:gd name="connsiteX94" fmla="*/ 2981811 w 4371826"/>
            <a:gd name="connsiteY94" fmla="*/ 644543 h 1654359"/>
            <a:gd name="connsiteX95" fmla="*/ 3005665 w 4371826"/>
            <a:gd name="connsiteY95" fmla="*/ 660446 h 1654359"/>
            <a:gd name="connsiteX96" fmla="*/ 3053373 w 4371826"/>
            <a:gd name="connsiteY96" fmla="*/ 700202 h 1654359"/>
            <a:gd name="connsiteX97" fmla="*/ 3085178 w 4371826"/>
            <a:gd name="connsiteY97" fmla="*/ 708153 h 1654359"/>
            <a:gd name="connsiteX98" fmla="*/ 3156740 w 4371826"/>
            <a:gd name="connsiteY98" fmla="*/ 732007 h 1654359"/>
            <a:gd name="connsiteX99" fmla="*/ 3204447 w 4371826"/>
            <a:gd name="connsiteY99" fmla="*/ 747910 h 1654359"/>
            <a:gd name="connsiteX100" fmla="*/ 3236253 w 4371826"/>
            <a:gd name="connsiteY100" fmla="*/ 755861 h 1654359"/>
            <a:gd name="connsiteX101" fmla="*/ 3283961 w 4371826"/>
            <a:gd name="connsiteY101" fmla="*/ 771764 h 1654359"/>
            <a:gd name="connsiteX102" fmla="*/ 3307814 w 4371826"/>
            <a:gd name="connsiteY102" fmla="*/ 779715 h 1654359"/>
            <a:gd name="connsiteX103" fmla="*/ 3331668 w 4371826"/>
            <a:gd name="connsiteY103" fmla="*/ 787666 h 1654359"/>
            <a:gd name="connsiteX104" fmla="*/ 3387327 w 4371826"/>
            <a:gd name="connsiteY104" fmla="*/ 771764 h 1654359"/>
            <a:gd name="connsiteX105" fmla="*/ 3435035 w 4371826"/>
            <a:gd name="connsiteY105" fmla="*/ 732007 h 1654359"/>
            <a:gd name="connsiteX106" fmla="*/ 3458889 w 4371826"/>
            <a:gd name="connsiteY106" fmla="*/ 716105 h 1654359"/>
            <a:gd name="connsiteX107" fmla="*/ 3506597 w 4371826"/>
            <a:gd name="connsiteY107" fmla="*/ 692251 h 1654359"/>
            <a:gd name="connsiteX108" fmla="*/ 3530451 w 4371826"/>
            <a:gd name="connsiteY108" fmla="*/ 668397 h 1654359"/>
            <a:gd name="connsiteX109" fmla="*/ 3546354 w 4371826"/>
            <a:gd name="connsiteY109" fmla="*/ 644543 h 1654359"/>
            <a:gd name="connsiteX110" fmla="*/ 3570207 w 4371826"/>
            <a:gd name="connsiteY110" fmla="*/ 636592 h 1654359"/>
            <a:gd name="connsiteX111" fmla="*/ 3636159 w 4371826"/>
            <a:gd name="connsiteY111" fmla="*/ 652933 h 1654359"/>
            <a:gd name="connsiteX112" fmla="*/ 3711917 w 4371826"/>
            <a:gd name="connsiteY112" fmla="*/ 606639 h 1654359"/>
            <a:gd name="connsiteX113" fmla="*/ 3713331 w 4371826"/>
            <a:gd name="connsiteY113" fmla="*/ 557079 h 1654359"/>
            <a:gd name="connsiteX114" fmla="*/ 3748404 w 4371826"/>
            <a:gd name="connsiteY114" fmla="*/ 599615 h 1654359"/>
            <a:gd name="connsiteX115" fmla="*/ 3777868 w 4371826"/>
            <a:gd name="connsiteY115" fmla="*/ 583714 h 1654359"/>
            <a:gd name="connsiteX116" fmla="*/ 3853186 w 4371826"/>
            <a:gd name="connsiteY116" fmla="*/ 598200 h 1654359"/>
            <a:gd name="connsiteX117" fmla="*/ 3893870 w 4371826"/>
            <a:gd name="connsiteY117" fmla="*/ 579030 h 1654359"/>
            <a:gd name="connsiteX118" fmla="*/ 4039334 w 4371826"/>
            <a:gd name="connsiteY118" fmla="*/ 578104 h 1654359"/>
            <a:gd name="connsiteX119" fmla="*/ 4105286 w 4371826"/>
            <a:gd name="connsiteY119" fmla="*/ 629079 h 1654359"/>
            <a:gd name="connsiteX120" fmla="*/ 4160945 w 4371826"/>
            <a:gd name="connsiteY120" fmla="*/ 663226 h 1654359"/>
            <a:gd name="connsiteX121" fmla="*/ 4214263 w 4371826"/>
            <a:gd name="connsiteY121" fmla="*/ 644543 h 1654359"/>
            <a:gd name="connsiteX122" fmla="*/ 4238117 w 4371826"/>
            <a:gd name="connsiteY122" fmla="*/ 660446 h 1654359"/>
            <a:gd name="connsiteX123" fmla="*/ 4261971 w 4371826"/>
            <a:gd name="connsiteY123" fmla="*/ 668397 h 1654359"/>
            <a:gd name="connsiteX124" fmla="*/ 4309679 w 4371826"/>
            <a:gd name="connsiteY124" fmla="*/ 700202 h 1654359"/>
            <a:gd name="connsiteX125" fmla="*/ 4333533 w 4371826"/>
            <a:gd name="connsiteY125" fmla="*/ 692251 h 1654359"/>
            <a:gd name="connsiteX126" fmla="*/ 4341484 w 4371826"/>
            <a:gd name="connsiteY126" fmla="*/ 660446 h 1654359"/>
            <a:gd name="connsiteX127" fmla="*/ 4349435 w 4371826"/>
            <a:gd name="connsiteY127" fmla="*/ 612738 h 1654359"/>
            <a:gd name="connsiteX128" fmla="*/ 4357387 w 4371826"/>
            <a:gd name="connsiteY128" fmla="*/ 262880 h 1654359"/>
            <a:gd name="connsiteX129" fmla="*/ 4357387 w 4371826"/>
            <a:gd name="connsiteY129" fmla="*/ 32292 h 1654359"/>
            <a:gd name="connsiteX130" fmla="*/ 4333533 w 4371826"/>
            <a:gd name="connsiteY130" fmla="*/ 24341 h 1654359"/>
            <a:gd name="connsiteX131" fmla="*/ 4222214 w 4371826"/>
            <a:gd name="connsiteY131" fmla="*/ 32292 h 1654359"/>
            <a:gd name="connsiteX132" fmla="*/ 4158604 w 4371826"/>
            <a:gd name="connsiteY132" fmla="*/ 48195 h 1654359"/>
            <a:gd name="connsiteX133" fmla="*/ 4110896 w 4371826"/>
            <a:gd name="connsiteY133" fmla="*/ 56146 h 1654359"/>
            <a:gd name="connsiteX134" fmla="*/ 2783028 w 4371826"/>
            <a:gd name="connsiteY134" fmla="*/ 48195 h 1654359"/>
            <a:gd name="connsiteX135" fmla="*/ 2687613 w 4371826"/>
            <a:gd name="connsiteY135" fmla="*/ 40244 h 1654359"/>
            <a:gd name="connsiteX136" fmla="*/ 1971995 w 4371826"/>
            <a:gd name="connsiteY136" fmla="*/ 48195 h 1654359"/>
            <a:gd name="connsiteX137" fmla="*/ 1805018 w 4371826"/>
            <a:gd name="connsiteY137" fmla="*/ 64098 h 1654359"/>
            <a:gd name="connsiteX138" fmla="*/ 874715 w 4371826"/>
            <a:gd name="connsiteY138" fmla="*/ 56146 h 1654359"/>
            <a:gd name="connsiteX139" fmla="*/ 842910 w 4371826"/>
            <a:gd name="connsiteY139" fmla="*/ 48195 h 1654359"/>
            <a:gd name="connsiteX140" fmla="*/ 723641 w 4371826"/>
            <a:gd name="connsiteY140" fmla="*/ 32292 h 1654359"/>
            <a:gd name="connsiteX141" fmla="*/ 675933 w 4371826"/>
            <a:gd name="connsiteY141" fmla="*/ 16390 h 1654359"/>
            <a:gd name="connsiteX142" fmla="*/ 516907 w 4371826"/>
            <a:gd name="connsiteY142" fmla="*/ 32292 h 1654359"/>
            <a:gd name="connsiteX143" fmla="*/ 135244 w 4371826"/>
            <a:gd name="connsiteY143" fmla="*/ 487 h 1654359"/>
            <a:gd name="connsiteX144" fmla="*/ 63682 w 4371826"/>
            <a:gd name="connsiteY144" fmla="*/ 16390 h 1654359"/>
            <a:gd name="connsiteX145" fmla="*/ 23926 w 4371826"/>
            <a:gd name="connsiteY145" fmla="*/ 24341 h 1654359"/>
            <a:gd name="connsiteX146" fmla="*/ 72 w 4371826"/>
            <a:gd name="connsiteY146" fmla="*/ 8439 h 165435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  <a:cxn ang="0">
              <a:pos x="connsiteX37" y="connsiteY37"/>
            </a:cxn>
            <a:cxn ang="0">
              <a:pos x="connsiteX38" y="connsiteY38"/>
            </a:cxn>
            <a:cxn ang="0">
              <a:pos x="connsiteX39" y="connsiteY39"/>
            </a:cxn>
            <a:cxn ang="0">
              <a:pos x="connsiteX40" y="connsiteY40"/>
            </a:cxn>
            <a:cxn ang="0">
              <a:pos x="connsiteX41" y="connsiteY41"/>
            </a:cxn>
            <a:cxn ang="0">
              <a:pos x="connsiteX42" y="connsiteY42"/>
            </a:cxn>
            <a:cxn ang="0">
              <a:pos x="connsiteX43" y="connsiteY43"/>
            </a:cxn>
            <a:cxn ang="0">
              <a:pos x="connsiteX44" y="connsiteY44"/>
            </a:cxn>
            <a:cxn ang="0">
              <a:pos x="connsiteX45" y="connsiteY45"/>
            </a:cxn>
            <a:cxn ang="0">
              <a:pos x="connsiteX46" y="connsiteY46"/>
            </a:cxn>
            <a:cxn ang="0">
              <a:pos x="connsiteX47" y="connsiteY47"/>
            </a:cxn>
            <a:cxn ang="0">
              <a:pos x="connsiteX48" y="connsiteY48"/>
            </a:cxn>
            <a:cxn ang="0">
              <a:pos x="connsiteX49" y="connsiteY49"/>
            </a:cxn>
            <a:cxn ang="0">
              <a:pos x="connsiteX50" y="connsiteY50"/>
            </a:cxn>
            <a:cxn ang="0">
              <a:pos x="connsiteX51" y="connsiteY51"/>
            </a:cxn>
            <a:cxn ang="0">
              <a:pos x="connsiteX52" y="connsiteY52"/>
            </a:cxn>
            <a:cxn ang="0">
              <a:pos x="connsiteX53" y="connsiteY53"/>
            </a:cxn>
            <a:cxn ang="0">
              <a:pos x="connsiteX54" y="connsiteY54"/>
            </a:cxn>
            <a:cxn ang="0">
              <a:pos x="connsiteX55" y="connsiteY55"/>
            </a:cxn>
            <a:cxn ang="0">
              <a:pos x="connsiteX56" y="connsiteY56"/>
            </a:cxn>
            <a:cxn ang="0">
              <a:pos x="connsiteX57" y="connsiteY57"/>
            </a:cxn>
            <a:cxn ang="0">
              <a:pos x="connsiteX58" y="connsiteY58"/>
            </a:cxn>
            <a:cxn ang="0">
              <a:pos x="connsiteX59" y="connsiteY59"/>
            </a:cxn>
            <a:cxn ang="0">
              <a:pos x="connsiteX60" y="connsiteY60"/>
            </a:cxn>
            <a:cxn ang="0">
              <a:pos x="connsiteX61" y="connsiteY61"/>
            </a:cxn>
            <a:cxn ang="0">
              <a:pos x="connsiteX62" y="connsiteY62"/>
            </a:cxn>
            <a:cxn ang="0">
              <a:pos x="connsiteX63" y="connsiteY63"/>
            </a:cxn>
            <a:cxn ang="0">
              <a:pos x="connsiteX64" y="connsiteY64"/>
            </a:cxn>
            <a:cxn ang="0">
              <a:pos x="connsiteX65" y="connsiteY65"/>
            </a:cxn>
            <a:cxn ang="0">
              <a:pos x="connsiteX66" y="connsiteY66"/>
            </a:cxn>
            <a:cxn ang="0">
              <a:pos x="connsiteX67" y="connsiteY67"/>
            </a:cxn>
            <a:cxn ang="0">
              <a:pos x="connsiteX68" y="connsiteY68"/>
            </a:cxn>
            <a:cxn ang="0">
              <a:pos x="connsiteX69" y="connsiteY69"/>
            </a:cxn>
            <a:cxn ang="0">
              <a:pos x="connsiteX70" y="connsiteY70"/>
            </a:cxn>
            <a:cxn ang="0">
              <a:pos x="connsiteX71" y="connsiteY71"/>
            </a:cxn>
            <a:cxn ang="0">
              <a:pos x="connsiteX72" y="connsiteY72"/>
            </a:cxn>
            <a:cxn ang="0">
              <a:pos x="connsiteX73" y="connsiteY73"/>
            </a:cxn>
            <a:cxn ang="0">
              <a:pos x="connsiteX74" y="connsiteY74"/>
            </a:cxn>
            <a:cxn ang="0">
              <a:pos x="connsiteX75" y="connsiteY75"/>
            </a:cxn>
            <a:cxn ang="0">
              <a:pos x="connsiteX76" y="connsiteY76"/>
            </a:cxn>
            <a:cxn ang="0">
              <a:pos x="connsiteX77" y="connsiteY77"/>
            </a:cxn>
            <a:cxn ang="0">
              <a:pos x="connsiteX78" y="connsiteY78"/>
            </a:cxn>
            <a:cxn ang="0">
              <a:pos x="connsiteX79" y="connsiteY79"/>
            </a:cxn>
            <a:cxn ang="0">
              <a:pos x="connsiteX80" y="connsiteY80"/>
            </a:cxn>
            <a:cxn ang="0">
              <a:pos x="connsiteX81" y="connsiteY81"/>
            </a:cxn>
            <a:cxn ang="0">
              <a:pos x="connsiteX82" y="connsiteY82"/>
            </a:cxn>
            <a:cxn ang="0">
              <a:pos x="connsiteX83" y="connsiteY83"/>
            </a:cxn>
            <a:cxn ang="0">
              <a:pos x="connsiteX84" y="connsiteY84"/>
            </a:cxn>
            <a:cxn ang="0">
              <a:pos x="connsiteX85" y="connsiteY85"/>
            </a:cxn>
            <a:cxn ang="0">
              <a:pos x="connsiteX86" y="connsiteY86"/>
            </a:cxn>
            <a:cxn ang="0">
              <a:pos x="connsiteX87" y="connsiteY87"/>
            </a:cxn>
            <a:cxn ang="0">
              <a:pos x="connsiteX88" y="connsiteY88"/>
            </a:cxn>
            <a:cxn ang="0">
              <a:pos x="connsiteX89" y="connsiteY89"/>
            </a:cxn>
            <a:cxn ang="0">
              <a:pos x="connsiteX90" y="connsiteY90"/>
            </a:cxn>
            <a:cxn ang="0">
              <a:pos x="connsiteX91" y="connsiteY91"/>
            </a:cxn>
            <a:cxn ang="0">
              <a:pos x="connsiteX92" y="connsiteY92"/>
            </a:cxn>
            <a:cxn ang="0">
              <a:pos x="connsiteX93" y="connsiteY93"/>
            </a:cxn>
            <a:cxn ang="0">
              <a:pos x="connsiteX94" y="connsiteY94"/>
            </a:cxn>
            <a:cxn ang="0">
              <a:pos x="connsiteX95" y="connsiteY95"/>
            </a:cxn>
            <a:cxn ang="0">
              <a:pos x="connsiteX96" y="connsiteY96"/>
            </a:cxn>
            <a:cxn ang="0">
              <a:pos x="connsiteX97" y="connsiteY97"/>
            </a:cxn>
            <a:cxn ang="0">
              <a:pos x="connsiteX98" y="connsiteY98"/>
            </a:cxn>
            <a:cxn ang="0">
              <a:pos x="connsiteX99" y="connsiteY99"/>
            </a:cxn>
            <a:cxn ang="0">
              <a:pos x="connsiteX100" y="connsiteY100"/>
            </a:cxn>
            <a:cxn ang="0">
              <a:pos x="connsiteX101" y="connsiteY101"/>
            </a:cxn>
            <a:cxn ang="0">
              <a:pos x="connsiteX102" y="connsiteY102"/>
            </a:cxn>
            <a:cxn ang="0">
              <a:pos x="connsiteX103" y="connsiteY103"/>
            </a:cxn>
            <a:cxn ang="0">
              <a:pos x="connsiteX104" y="connsiteY104"/>
            </a:cxn>
            <a:cxn ang="0">
              <a:pos x="connsiteX105" y="connsiteY105"/>
            </a:cxn>
            <a:cxn ang="0">
              <a:pos x="connsiteX106" y="connsiteY106"/>
            </a:cxn>
            <a:cxn ang="0">
              <a:pos x="connsiteX107" y="connsiteY107"/>
            </a:cxn>
            <a:cxn ang="0">
              <a:pos x="connsiteX108" y="connsiteY108"/>
            </a:cxn>
            <a:cxn ang="0">
              <a:pos x="connsiteX109" y="connsiteY109"/>
            </a:cxn>
            <a:cxn ang="0">
              <a:pos x="connsiteX110" y="connsiteY110"/>
            </a:cxn>
            <a:cxn ang="0">
              <a:pos x="connsiteX111" y="connsiteY111"/>
            </a:cxn>
            <a:cxn ang="0">
              <a:pos x="connsiteX112" y="connsiteY112"/>
            </a:cxn>
            <a:cxn ang="0">
              <a:pos x="connsiteX113" y="connsiteY113"/>
            </a:cxn>
            <a:cxn ang="0">
              <a:pos x="connsiteX114" y="connsiteY114"/>
            </a:cxn>
            <a:cxn ang="0">
              <a:pos x="connsiteX115" y="connsiteY115"/>
            </a:cxn>
            <a:cxn ang="0">
              <a:pos x="connsiteX116" y="connsiteY116"/>
            </a:cxn>
            <a:cxn ang="0">
              <a:pos x="connsiteX117" y="connsiteY117"/>
            </a:cxn>
            <a:cxn ang="0">
              <a:pos x="connsiteX118" y="connsiteY118"/>
            </a:cxn>
            <a:cxn ang="0">
              <a:pos x="connsiteX119" y="connsiteY119"/>
            </a:cxn>
            <a:cxn ang="0">
              <a:pos x="connsiteX120" y="connsiteY120"/>
            </a:cxn>
            <a:cxn ang="0">
              <a:pos x="connsiteX121" y="connsiteY121"/>
            </a:cxn>
            <a:cxn ang="0">
              <a:pos x="connsiteX122" y="connsiteY122"/>
            </a:cxn>
            <a:cxn ang="0">
              <a:pos x="connsiteX123" y="connsiteY123"/>
            </a:cxn>
            <a:cxn ang="0">
              <a:pos x="connsiteX124" y="connsiteY124"/>
            </a:cxn>
            <a:cxn ang="0">
              <a:pos x="connsiteX125" y="connsiteY125"/>
            </a:cxn>
            <a:cxn ang="0">
              <a:pos x="connsiteX126" y="connsiteY126"/>
            </a:cxn>
            <a:cxn ang="0">
              <a:pos x="connsiteX127" y="connsiteY127"/>
            </a:cxn>
            <a:cxn ang="0">
              <a:pos x="connsiteX128" y="connsiteY128"/>
            </a:cxn>
            <a:cxn ang="0">
              <a:pos x="connsiteX129" y="connsiteY129"/>
            </a:cxn>
            <a:cxn ang="0">
              <a:pos x="connsiteX130" y="connsiteY130"/>
            </a:cxn>
            <a:cxn ang="0">
              <a:pos x="connsiteX131" y="connsiteY131"/>
            </a:cxn>
            <a:cxn ang="0">
              <a:pos x="connsiteX132" y="connsiteY132"/>
            </a:cxn>
            <a:cxn ang="0">
              <a:pos x="connsiteX133" y="connsiteY133"/>
            </a:cxn>
            <a:cxn ang="0">
              <a:pos x="connsiteX134" y="connsiteY134"/>
            </a:cxn>
            <a:cxn ang="0">
              <a:pos x="connsiteX135" y="connsiteY135"/>
            </a:cxn>
            <a:cxn ang="0">
              <a:pos x="connsiteX136" y="connsiteY136"/>
            </a:cxn>
            <a:cxn ang="0">
              <a:pos x="connsiteX137" y="connsiteY137"/>
            </a:cxn>
            <a:cxn ang="0">
              <a:pos x="connsiteX138" y="connsiteY138"/>
            </a:cxn>
            <a:cxn ang="0">
              <a:pos x="connsiteX139" y="connsiteY139"/>
            </a:cxn>
            <a:cxn ang="0">
              <a:pos x="connsiteX140" y="connsiteY140"/>
            </a:cxn>
            <a:cxn ang="0">
              <a:pos x="connsiteX141" y="connsiteY141"/>
            </a:cxn>
            <a:cxn ang="0">
              <a:pos x="connsiteX142" y="connsiteY142"/>
            </a:cxn>
            <a:cxn ang="0">
              <a:pos x="connsiteX143" y="connsiteY143"/>
            </a:cxn>
            <a:cxn ang="0">
              <a:pos x="connsiteX144" y="connsiteY144"/>
            </a:cxn>
            <a:cxn ang="0">
              <a:pos x="connsiteX145" y="connsiteY145"/>
            </a:cxn>
            <a:cxn ang="0">
              <a:pos x="connsiteX146" y="connsiteY146"/>
            </a:cxn>
          </a:cxnLst>
          <a:rect l="l" t="t" r="r" b="b"/>
          <a:pathLst>
            <a:path w="4371826" h="1654359">
              <a:moveTo>
                <a:pt x="72" y="8439"/>
              </a:moveTo>
              <a:cubicBezTo>
                <a:pt x="1397" y="20366"/>
                <a:pt x="9293" y="73319"/>
                <a:pt x="31877" y="95903"/>
              </a:cubicBezTo>
              <a:cubicBezTo>
                <a:pt x="38634" y="102660"/>
                <a:pt x="47780" y="106505"/>
                <a:pt x="55731" y="111806"/>
              </a:cubicBezTo>
              <a:cubicBezTo>
                <a:pt x="70310" y="155543"/>
                <a:pt x="54921" y="116350"/>
                <a:pt x="79585" y="159513"/>
              </a:cubicBezTo>
              <a:cubicBezTo>
                <a:pt x="119932" y="230122"/>
                <a:pt x="72649" y="157065"/>
                <a:pt x="111390" y="215172"/>
              </a:cubicBezTo>
              <a:cubicBezTo>
                <a:pt x="114040" y="223123"/>
                <a:pt x="115593" y="231529"/>
                <a:pt x="119341" y="239026"/>
              </a:cubicBezTo>
              <a:cubicBezTo>
                <a:pt x="130411" y="261165"/>
                <a:pt x="141514" y="269150"/>
                <a:pt x="159098" y="286734"/>
              </a:cubicBezTo>
              <a:cubicBezTo>
                <a:pt x="178004" y="343453"/>
                <a:pt x="151196" y="274881"/>
                <a:pt x="190903" y="334442"/>
              </a:cubicBezTo>
              <a:cubicBezTo>
                <a:pt x="195552" y="341416"/>
                <a:pt x="195552" y="350592"/>
                <a:pt x="198854" y="358296"/>
              </a:cubicBezTo>
              <a:cubicBezTo>
                <a:pt x="203523" y="369191"/>
                <a:pt x="207867" y="380456"/>
                <a:pt x="214757" y="390101"/>
              </a:cubicBezTo>
              <a:cubicBezTo>
                <a:pt x="221293" y="399251"/>
                <a:pt x="231412" y="405316"/>
                <a:pt x="238611" y="413955"/>
              </a:cubicBezTo>
              <a:cubicBezTo>
                <a:pt x="244729" y="421296"/>
                <a:pt x="249213" y="429858"/>
                <a:pt x="254514" y="437809"/>
              </a:cubicBezTo>
              <a:cubicBezTo>
                <a:pt x="274497" y="497760"/>
                <a:pt x="247543" y="423869"/>
                <a:pt x="278367" y="485517"/>
              </a:cubicBezTo>
              <a:cubicBezTo>
                <a:pt x="291299" y="511381"/>
                <a:pt x="279438" y="510442"/>
                <a:pt x="302221" y="533225"/>
              </a:cubicBezTo>
              <a:cubicBezTo>
                <a:pt x="308978" y="539982"/>
                <a:pt x="318124" y="543826"/>
                <a:pt x="326075" y="549127"/>
              </a:cubicBezTo>
              <a:cubicBezTo>
                <a:pt x="365564" y="608359"/>
                <a:pt x="314807" y="535605"/>
                <a:pt x="365832" y="596835"/>
              </a:cubicBezTo>
              <a:cubicBezTo>
                <a:pt x="371950" y="604176"/>
                <a:pt x="375616" y="613348"/>
                <a:pt x="381734" y="620689"/>
              </a:cubicBezTo>
              <a:cubicBezTo>
                <a:pt x="388933" y="629328"/>
                <a:pt x="398684" y="635667"/>
                <a:pt x="405588" y="644543"/>
              </a:cubicBezTo>
              <a:cubicBezTo>
                <a:pt x="417322" y="659630"/>
                <a:pt x="426792" y="676348"/>
                <a:pt x="437394" y="692251"/>
              </a:cubicBezTo>
              <a:cubicBezTo>
                <a:pt x="442695" y="700202"/>
                <a:pt x="446539" y="709348"/>
                <a:pt x="453296" y="716105"/>
              </a:cubicBezTo>
              <a:cubicBezTo>
                <a:pt x="483907" y="746716"/>
                <a:pt x="470912" y="730603"/>
                <a:pt x="493053" y="763812"/>
              </a:cubicBezTo>
              <a:cubicBezTo>
                <a:pt x="513038" y="823769"/>
                <a:pt x="483755" y="752189"/>
                <a:pt x="524858" y="803569"/>
              </a:cubicBezTo>
              <a:cubicBezTo>
                <a:pt x="530094" y="810114"/>
                <a:pt x="528160" y="820449"/>
                <a:pt x="532809" y="827423"/>
              </a:cubicBezTo>
              <a:cubicBezTo>
                <a:pt x="539046" y="836779"/>
                <a:pt x="549464" y="842638"/>
                <a:pt x="556663" y="851277"/>
              </a:cubicBezTo>
              <a:cubicBezTo>
                <a:pt x="589793" y="891032"/>
                <a:pt x="552689" y="861880"/>
                <a:pt x="596420" y="891033"/>
              </a:cubicBezTo>
              <a:cubicBezTo>
                <a:pt x="601721" y="898984"/>
                <a:pt x="604860" y="908917"/>
                <a:pt x="612322" y="914887"/>
              </a:cubicBezTo>
              <a:cubicBezTo>
                <a:pt x="618867" y="920123"/>
                <a:pt x="630249" y="916912"/>
                <a:pt x="636176" y="922839"/>
              </a:cubicBezTo>
              <a:cubicBezTo>
                <a:pt x="642102" y="928765"/>
                <a:pt x="639478" y="939719"/>
                <a:pt x="644127" y="946692"/>
              </a:cubicBezTo>
              <a:cubicBezTo>
                <a:pt x="650365" y="956048"/>
                <a:pt x="661445" y="961396"/>
                <a:pt x="667981" y="970546"/>
              </a:cubicBezTo>
              <a:cubicBezTo>
                <a:pt x="674871" y="980192"/>
                <a:pt x="676994" y="992706"/>
                <a:pt x="683884" y="1002352"/>
              </a:cubicBezTo>
              <a:cubicBezTo>
                <a:pt x="690420" y="1011502"/>
                <a:pt x="700539" y="1017568"/>
                <a:pt x="707738" y="1026206"/>
              </a:cubicBezTo>
              <a:cubicBezTo>
                <a:pt x="713856" y="1033547"/>
                <a:pt x="718340" y="1042108"/>
                <a:pt x="723641" y="1050059"/>
              </a:cubicBezTo>
              <a:cubicBezTo>
                <a:pt x="742547" y="1106778"/>
                <a:pt x="715739" y="1038206"/>
                <a:pt x="755446" y="1097767"/>
              </a:cubicBezTo>
              <a:cubicBezTo>
                <a:pt x="760095" y="1104741"/>
                <a:pt x="759327" y="1114294"/>
                <a:pt x="763397" y="1121621"/>
              </a:cubicBezTo>
              <a:cubicBezTo>
                <a:pt x="772679" y="1138328"/>
                <a:pt x="784600" y="1153426"/>
                <a:pt x="795202" y="1169329"/>
              </a:cubicBezTo>
              <a:lnTo>
                <a:pt x="827007" y="1217037"/>
              </a:lnTo>
              <a:cubicBezTo>
                <a:pt x="856010" y="1304039"/>
                <a:pt x="809754" y="1172255"/>
                <a:pt x="850861" y="1264745"/>
              </a:cubicBezTo>
              <a:cubicBezTo>
                <a:pt x="857669" y="1280063"/>
                <a:pt x="861463" y="1296550"/>
                <a:pt x="866764" y="1312452"/>
              </a:cubicBezTo>
              <a:cubicBezTo>
                <a:pt x="869414" y="1320403"/>
                <a:pt x="870066" y="1329332"/>
                <a:pt x="874715" y="1336306"/>
              </a:cubicBezTo>
              <a:lnTo>
                <a:pt x="890618" y="1360160"/>
              </a:lnTo>
              <a:cubicBezTo>
                <a:pt x="893268" y="1368111"/>
                <a:pt x="893920" y="1377040"/>
                <a:pt x="898569" y="1384014"/>
              </a:cubicBezTo>
              <a:cubicBezTo>
                <a:pt x="904806" y="1393370"/>
                <a:pt x="915224" y="1399229"/>
                <a:pt x="922423" y="1407868"/>
              </a:cubicBezTo>
              <a:cubicBezTo>
                <a:pt x="928541" y="1415209"/>
                <a:pt x="933025" y="1423771"/>
                <a:pt x="938326" y="1431722"/>
              </a:cubicBezTo>
              <a:cubicBezTo>
                <a:pt x="952299" y="1473642"/>
                <a:pt x="937042" y="1439723"/>
                <a:pt x="970131" y="1479430"/>
              </a:cubicBezTo>
              <a:cubicBezTo>
                <a:pt x="988464" y="1501429"/>
                <a:pt x="983757" y="1509718"/>
                <a:pt x="1009887" y="1527138"/>
              </a:cubicBezTo>
              <a:cubicBezTo>
                <a:pt x="1016861" y="1531787"/>
                <a:pt x="1026037" y="1531787"/>
                <a:pt x="1033741" y="1535089"/>
              </a:cubicBezTo>
              <a:cubicBezTo>
                <a:pt x="1044636" y="1539758"/>
                <a:pt x="1055255" y="1545111"/>
                <a:pt x="1065547" y="1550992"/>
              </a:cubicBezTo>
              <a:cubicBezTo>
                <a:pt x="1073844" y="1555733"/>
                <a:pt x="1080854" y="1562620"/>
                <a:pt x="1089401" y="1566894"/>
              </a:cubicBezTo>
              <a:cubicBezTo>
                <a:pt x="1096897" y="1570642"/>
                <a:pt x="1105758" y="1571098"/>
                <a:pt x="1113254" y="1574846"/>
              </a:cubicBezTo>
              <a:cubicBezTo>
                <a:pt x="1121801" y="1579120"/>
                <a:pt x="1128324" y="1586984"/>
                <a:pt x="1137108" y="1590748"/>
              </a:cubicBezTo>
              <a:cubicBezTo>
                <a:pt x="1147153" y="1595053"/>
                <a:pt x="1158312" y="1596049"/>
                <a:pt x="1168914" y="1598699"/>
              </a:cubicBezTo>
              <a:cubicBezTo>
                <a:pt x="1179516" y="1606650"/>
                <a:pt x="1188866" y="1616626"/>
                <a:pt x="1200719" y="1622553"/>
              </a:cubicBezTo>
              <a:cubicBezTo>
                <a:pt x="1215712" y="1630050"/>
                <a:pt x="1232524" y="1633155"/>
                <a:pt x="1248427" y="1638456"/>
              </a:cubicBezTo>
              <a:cubicBezTo>
                <a:pt x="1300051" y="1655664"/>
                <a:pt x="1263944" y="1645649"/>
                <a:pt x="1359745" y="1654359"/>
              </a:cubicBezTo>
              <a:cubicBezTo>
                <a:pt x="1391550" y="1651708"/>
                <a:pt x="1423680" y="1651654"/>
                <a:pt x="1455161" y="1646407"/>
              </a:cubicBezTo>
              <a:cubicBezTo>
                <a:pt x="1471695" y="1643651"/>
                <a:pt x="1502868" y="1630505"/>
                <a:pt x="1502868" y="1630505"/>
              </a:cubicBezTo>
              <a:lnTo>
                <a:pt x="1550576" y="1598699"/>
              </a:lnTo>
              <a:cubicBezTo>
                <a:pt x="1558527" y="1593398"/>
                <a:pt x="1567673" y="1589554"/>
                <a:pt x="1574430" y="1582797"/>
              </a:cubicBezTo>
              <a:cubicBezTo>
                <a:pt x="1644120" y="1513107"/>
                <a:pt x="1558836" y="1601509"/>
                <a:pt x="1614187" y="1535089"/>
              </a:cubicBezTo>
              <a:cubicBezTo>
                <a:pt x="1621386" y="1526450"/>
                <a:pt x="1630090" y="1519186"/>
                <a:pt x="1638041" y="1511235"/>
              </a:cubicBezTo>
              <a:cubicBezTo>
                <a:pt x="1643565" y="1494664"/>
                <a:pt x="1650977" y="1468676"/>
                <a:pt x="1661894" y="1455576"/>
              </a:cubicBezTo>
              <a:cubicBezTo>
                <a:pt x="1668012" y="1448235"/>
                <a:pt x="1677797" y="1444974"/>
                <a:pt x="1685748" y="1439673"/>
              </a:cubicBezTo>
              <a:cubicBezTo>
                <a:pt x="1688399" y="1429071"/>
                <a:pt x="1688813" y="1417642"/>
                <a:pt x="1693700" y="1407868"/>
              </a:cubicBezTo>
              <a:cubicBezTo>
                <a:pt x="1702247" y="1390773"/>
                <a:pt x="1725505" y="1360160"/>
                <a:pt x="1725505" y="1360160"/>
              </a:cubicBezTo>
              <a:cubicBezTo>
                <a:pt x="1744410" y="1303443"/>
                <a:pt x="1717604" y="1372011"/>
                <a:pt x="1757310" y="1312452"/>
              </a:cubicBezTo>
              <a:cubicBezTo>
                <a:pt x="1761959" y="1305479"/>
                <a:pt x="1761191" y="1295925"/>
                <a:pt x="1765261" y="1288599"/>
              </a:cubicBezTo>
              <a:cubicBezTo>
                <a:pt x="1774543" y="1271892"/>
                <a:pt x="1797067" y="1240891"/>
                <a:pt x="1797067" y="1240891"/>
              </a:cubicBezTo>
              <a:cubicBezTo>
                <a:pt x="1799717" y="1232940"/>
                <a:pt x="1800948" y="1224364"/>
                <a:pt x="1805018" y="1217037"/>
              </a:cubicBezTo>
              <a:cubicBezTo>
                <a:pt x="1814300" y="1200330"/>
                <a:pt x="1830779" y="1187461"/>
                <a:pt x="1836823" y="1169329"/>
              </a:cubicBezTo>
              <a:cubicBezTo>
                <a:pt x="1839473" y="1161378"/>
                <a:pt x="1839538" y="1152020"/>
                <a:pt x="1844774" y="1145475"/>
              </a:cubicBezTo>
              <a:cubicBezTo>
                <a:pt x="1850744" y="1138013"/>
                <a:pt x="1860677" y="1134873"/>
                <a:pt x="1868628" y="1129572"/>
              </a:cubicBezTo>
              <a:cubicBezTo>
                <a:pt x="1876597" y="1105667"/>
                <a:pt x="1875357" y="1102415"/>
                <a:pt x="1892482" y="1081865"/>
              </a:cubicBezTo>
              <a:cubicBezTo>
                <a:pt x="1899681" y="1073226"/>
                <a:pt x="1909137" y="1066650"/>
                <a:pt x="1916336" y="1058011"/>
              </a:cubicBezTo>
              <a:cubicBezTo>
                <a:pt x="1922454" y="1050670"/>
                <a:pt x="1925890" y="1041300"/>
                <a:pt x="1932239" y="1034157"/>
              </a:cubicBezTo>
              <a:cubicBezTo>
                <a:pt x="1971850" y="989595"/>
                <a:pt x="1967546" y="994716"/>
                <a:pt x="2003801" y="970546"/>
              </a:cubicBezTo>
              <a:cubicBezTo>
                <a:pt x="2026932" y="935848"/>
                <a:pt x="2009823" y="954885"/>
                <a:pt x="2043557" y="930790"/>
              </a:cubicBezTo>
              <a:cubicBezTo>
                <a:pt x="2059436" y="919448"/>
                <a:pt x="2109357" y="879703"/>
                <a:pt x="2123070" y="875131"/>
              </a:cubicBezTo>
              <a:cubicBezTo>
                <a:pt x="2203179" y="848426"/>
                <a:pt x="2078963" y="889157"/>
                <a:pt x="2178729" y="859228"/>
              </a:cubicBezTo>
              <a:cubicBezTo>
                <a:pt x="2194785" y="854411"/>
                <a:pt x="2209902" y="846082"/>
                <a:pt x="2226437" y="843326"/>
              </a:cubicBezTo>
              <a:cubicBezTo>
                <a:pt x="2242340" y="840675"/>
                <a:pt x="2258407" y="838871"/>
                <a:pt x="2274145" y="835374"/>
              </a:cubicBezTo>
              <a:cubicBezTo>
                <a:pt x="2282327" y="833556"/>
                <a:pt x="2289940" y="829725"/>
                <a:pt x="2297999" y="827423"/>
              </a:cubicBezTo>
              <a:cubicBezTo>
                <a:pt x="2308506" y="824421"/>
                <a:pt x="2319337" y="822612"/>
                <a:pt x="2329804" y="819472"/>
              </a:cubicBezTo>
              <a:cubicBezTo>
                <a:pt x="2396107" y="799581"/>
                <a:pt x="2357644" y="809347"/>
                <a:pt x="2417268" y="787666"/>
              </a:cubicBezTo>
              <a:cubicBezTo>
                <a:pt x="2433022" y="781937"/>
                <a:pt x="2449073" y="777065"/>
                <a:pt x="2464976" y="771764"/>
              </a:cubicBezTo>
              <a:cubicBezTo>
                <a:pt x="2472927" y="769114"/>
                <a:pt x="2480699" y="765845"/>
                <a:pt x="2488830" y="763812"/>
              </a:cubicBezTo>
              <a:cubicBezTo>
                <a:pt x="2538817" y="751316"/>
                <a:pt x="2509817" y="757406"/>
                <a:pt x="2576294" y="747910"/>
              </a:cubicBezTo>
              <a:cubicBezTo>
                <a:pt x="2584245" y="745260"/>
                <a:pt x="2591929" y="741603"/>
                <a:pt x="2600148" y="739959"/>
              </a:cubicBezTo>
              <a:cubicBezTo>
                <a:pt x="2661732" y="727642"/>
                <a:pt x="2640478" y="738196"/>
                <a:pt x="2687613" y="724056"/>
              </a:cubicBezTo>
              <a:cubicBezTo>
                <a:pt x="2703669" y="719239"/>
                <a:pt x="2719418" y="713454"/>
                <a:pt x="2735321" y="708153"/>
              </a:cubicBezTo>
              <a:cubicBezTo>
                <a:pt x="2743272" y="705503"/>
                <a:pt x="2751043" y="702235"/>
                <a:pt x="2759174" y="700202"/>
              </a:cubicBezTo>
              <a:cubicBezTo>
                <a:pt x="2769776" y="697552"/>
                <a:pt x="2780312" y="694622"/>
                <a:pt x="2790980" y="692251"/>
              </a:cubicBezTo>
              <a:cubicBezTo>
                <a:pt x="2820151" y="685768"/>
                <a:pt x="2834849" y="684655"/>
                <a:pt x="2862541" y="676348"/>
              </a:cubicBezTo>
              <a:cubicBezTo>
                <a:pt x="2878597" y="671531"/>
                <a:pt x="2910249" y="660446"/>
                <a:pt x="2910249" y="660446"/>
              </a:cubicBezTo>
              <a:cubicBezTo>
                <a:pt x="2922310" y="652405"/>
                <a:pt x="2941496" y="636592"/>
                <a:pt x="2957957" y="636592"/>
              </a:cubicBezTo>
              <a:cubicBezTo>
                <a:pt x="2966338" y="636592"/>
                <a:pt x="2973860" y="641893"/>
                <a:pt x="2981811" y="644543"/>
              </a:cubicBezTo>
              <a:cubicBezTo>
                <a:pt x="2989762" y="649844"/>
                <a:pt x="2998324" y="654328"/>
                <a:pt x="3005665" y="660446"/>
              </a:cubicBezTo>
              <a:cubicBezTo>
                <a:pt x="3025891" y="677301"/>
                <a:pt x="3028989" y="689752"/>
                <a:pt x="3053373" y="700202"/>
              </a:cubicBezTo>
              <a:cubicBezTo>
                <a:pt x="3063417" y="704507"/>
                <a:pt x="3074576" y="705503"/>
                <a:pt x="3085178" y="708153"/>
              </a:cubicBezTo>
              <a:cubicBezTo>
                <a:pt x="3129220" y="737515"/>
                <a:pt x="3088178" y="714866"/>
                <a:pt x="3156740" y="732007"/>
              </a:cubicBezTo>
              <a:cubicBezTo>
                <a:pt x="3173002" y="736073"/>
                <a:pt x="3188185" y="743845"/>
                <a:pt x="3204447" y="747910"/>
              </a:cubicBezTo>
              <a:cubicBezTo>
                <a:pt x="3215049" y="750560"/>
                <a:pt x="3225786" y="752721"/>
                <a:pt x="3236253" y="755861"/>
              </a:cubicBezTo>
              <a:cubicBezTo>
                <a:pt x="3252309" y="760678"/>
                <a:pt x="3268058" y="766463"/>
                <a:pt x="3283961" y="771764"/>
              </a:cubicBezTo>
              <a:lnTo>
                <a:pt x="3307814" y="779715"/>
              </a:lnTo>
              <a:lnTo>
                <a:pt x="3331668" y="787666"/>
              </a:lnTo>
              <a:cubicBezTo>
                <a:pt x="3341859" y="785118"/>
                <a:pt x="3375919" y="777468"/>
                <a:pt x="3387327" y="771764"/>
              </a:cubicBezTo>
              <a:cubicBezTo>
                <a:pt x="3416940" y="756957"/>
                <a:pt x="3408656" y="753989"/>
                <a:pt x="3435035" y="732007"/>
              </a:cubicBezTo>
              <a:cubicBezTo>
                <a:pt x="3442376" y="725889"/>
                <a:pt x="3450342" y="720379"/>
                <a:pt x="3458889" y="716105"/>
              </a:cubicBezTo>
              <a:cubicBezTo>
                <a:pt x="3494746" y="698177"/>
                <a:pt x="3472421" y="720731"/>
                <a:pt x="3506597" y="692251"/>
              </a:cubicBezTo>
              <a:cubicBezTo>
                <a:pt x="3515236" y="685052"/>
                <a:pt x="3523252" y="677036"/>
                <a:pt x="3530451" y="668397"/>
              </a:cubicBezTo>
              <a:cubicBezTo>
                <a:pt x="3536569" y="661056"/>
                <a:pt x="3538892" y="650513"/>
                <a:pt x="3546354" y="644543"/>
              </a:cubicBezTo>
              <a:cubicBezTo>
                <a:pt x="3552899" y="639307"/>
                <a:pt x="3562256" y="639242"/>
                <a:pt x="3570207" y="636592"/>
              </a:cubicBezTo>
              <a:cubicBezTo>
                <a:pt x="3624889" y="600137"/>
                <a:pt x="3594173" y="666928"/>
                <a:pt x="3636159" y="652933"/>
              </a:cubicBezTo>
              <a:cubicBezTo>
                <a:pt x="3704512" y="607363"/>
                <a:pt x="3699055" y="622615"/>
                <a:pt x="3711917" y="606639"/>
              </a:cubicBezTo>
              <a:cubicBezTo>
                <a:pt x="3724779" y="590663"/>
                <a:pt x="3707250" y="558250"/>
                <a:pt x="3713331" y="557079"/>
              </a:cubicBezTo>
              <a:cubicBezTo>
                <a:pt x="3719412" y="555908"/>
                <a:pt x="3737648" y="595176"/>
                <a:pt x="3748404" y="599615"/>
              </a:cubicBezTo>
              <a:cubicBezTo>
                <a:pt x="3759160" y="604054"/>
                <a:pt x="3760404" y="583950"/>
                <a:pt x="3777868" y="583714"/>
              </a:cubicBezTo>
              <a:cubicBezTo>
                <a:pt x="3795332" y="583478"/>
                <a:pt x="3818730" y="600851"/>
                <a:pt x="3853186" y="598200"/>
              </a:cubicBezTo>
              <a:cubicBezTo>
                <a:pt x="3861137" y="595550"/>
                <a:pt x="3862846" y="582379"/>
                <a:pt x="3893870" y="579030"/>
              </a:cubicBezTo>
              <a:cubicBezTo>
                <a:pt x="3924894" y="575681"/>
                <a:pt x="3978394" y="562867"/>
                <a:pt x="4039334" y="578104"/>
              </a:cubicBezTo>
              <a:cubicBezTo>
                <a:pt x="4094016" y="614558"/>
                <a:pt x="4063300" y="615084"/>
                <a:pt x="4105286" y="629079"/>
              </a:cubicBezTo>
              <a:cubicBezTo>
                <a:pt x="4182866" y="680800"/>
                <a:pt x="4142782" y="660649"/>
                <a:pt x="4160945" y="663226"/>
              </a:cubicBezTo>
              <a:cubicBezTo>
                <a:pt x="4179108" y="665803"/>
                <a:pt x="4201401" y="645006"/>
                <a:pt x="4214263" y="644543"/>
              </a:cubicBezTo>
              <a:cubicBezTo>
                <a:pt x="4227125" y="644080"/>
                <a:pt x="4229051" y="657424"/>
                <a:pt x="4238117" y="660446"/>
              </a:cubicBezTo>
              <a:cubicBezTo>
                <a:pt x="4246068" y="663096"/>
                <a:pt x="4254644" y="664327"/>
                <a:pt x="4261971" y="668397"/>
              </a:cubicBezTo>
              <a:cubicBezTo>
                <a:pt x="4278678" y="677679"/>
                <a:pt x="4309679" y="700202"/>
                <a:pt x="4309679" y="700202"/>
              </a:cubicBezTo>
              <a:cubicBezTo>
                <a:pt x="4317630" y="697552"/>
                <a:pt x="4328297" y="698796"/>
                <a:pt x="4333533" y="692251"/>
              </a:cubicBezTo>
              <a:cubicBezTo>
                <a:pt x="4340360" y="683718"/>
                <a:pt x="4339341" y="671162"/>
                <a:pt x="4341484" y="660446"/>
              </a:cubicBezTo>
              <a:cubicBezTo>
                <a:pt x="4344646" y="644637"/>
                <a:pt x="4346785" y="628641"/>
                <a:pt x="4349435" y="612738"/>
              </a:cubicBezTo>
              <a:cubicBezTo>
                <a:pt x="4352086" y="496119"/>
                <a:pt x="4352988" y="379446"/>
                <a:pt x="4357387" y="262880"/>
              </a:cubicBezTo>
              <a:cubicBezTo>
                <a:pt x="4361664" y="149539"/>
                <a:pt x="4387622" y="191028"/>
                <a:pt x="4357387" y="32292"/>
              </a:cubicBezTo>
              <a:cubicBezTo>
                <a:pt x="4355819" y="24059"/>
                <a:pt x="4341484" y="26991"/>
                <a:pt x="4333533" y="24341"/>
              </a:cubicBezTo>
              <a:cubicBezTo>
                <a:pt x="4296427" y="26991"/>
                <a:pt x="4259210" y="28398"/>
                <a:pt x="4222214" y="32292"/>
              </a:cubicBezTo>
              <a:cubicBezTo>
                <a:pt x="4156927" y="39164"/>
                <a:pt x="4206016" y="37660"/>
                <a:pt x="4158604" y="48195"/>
              </a:cubicBezTo>
              <a:cubicBezTo>
                <a:pt x="4142866" y="51692"/>
                <a:pt x="4126799" y="53496"/>
                <a:pt x="4110896" y="56146"/>
              </a:cubicBezTo>
              <a:lnTo>
                <a:pt x="2783028" y="48195"/>
              </a:lnTo>
              <a:cubicBezTo>
                <a:pt x="2751115" y="47838"/>
                <a:pt x="2719528" y="40244"/>
                <a:pt x="2687613" y="40244"/>
              </a:cubicBezTo>
              <a:cubicBezTo>
                <a:pt x="2449059" y="40244"/>
                <a:pt x="2210534" y="45545"/>
                <a:pt x="1971995" y="48195"/>
              </a:cubicBezTo>
              <a:cubicBezTo>
                <a:pt x="1912263" y="56728"/>
                <a:pt x="1870016" y="64098"/>
                <a:pt x="1805018" y="64098"/>
              </a:cubicBezTo>
              <a:lnTo>
                <a:pt x="874715" y="56146"/>
              </a:lnTo>
              <a:cubicBezTo>
                <a:pt x="864113" y="53496"/>
                <a:pt x="853626" y="50338"/>
                <a:pt x="842910" y="48195"/>
              </a:cubicBezTo>
              <a:cubicBezTo>
                <a:pt x="798301" y="39274"/>
                <a:pt x="771368" y="37596"/>
                <a:pt x="723641" y="32292"/>
              </a:cubicBezTo>
              <a:cubicBezTo>
                <a:pt x="707738" y="26991"/>
                <a:pt x="710389" y="16390"/>
                <a:pt x="675933" y="16390"/>
              </a:cubicBezTo>
              <a:cubicBezTo>
                <a:pt x="641477" y="16390"/>
                <a:pt x="620189" y="43769"/>
                <a:pt x="516907" y="32292"/>
              </a:cubicBezTo>
              <a:cubicBezTo>
                <a:pt x="383634" y="-12130"/>
                <a:pt x="210781" y="3137"/>
                <a:pt x="135244" y="487"/>
              </a:cubicBezTo>
              <a:cubicBezTo>
                <a:pt x="59707" y="-2163"/>
                <a:pt x="79659" y="12840"/>
                <a:pt x="63682" y="16390"/>
              </a:cubicBezTo>
              <a:cubicBezTo>
                <a:pt x="50489" y="19322"/>
                <a:pt x="37037" y="21063"/>
                <a:pt x="23926" y="24341"/>
              </a:cubicBezTo>
              <a:cubicBezTo>
                <a:pt x="15795" y="26374"/>
                <a:pt x="-1253" y="-3488"/>
                <a:pt x="72" y="8439"/>
              </a:cubicBezTo>
              <a:close/>
            </a:path>
          </a:pathLst>
        </a:custGeom>
        <a:pattFill xmlns:a="http://schemas.openxmlformats.org/drawingml/2006/main" prst="pct20">
          <a:fgClr>
            <a:srgbClr val="F15B5B"/>
          </a:fgClr>
          <a:bgClr>
            <a:schemeClr val="bg1"/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623175-169F-3846-BA4D-E652445F38E3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66097F-446C-1B4D-939C-DE6109EA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281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E8B3D8F-114B-A443-AC93-AB6267D4A73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36F691-95C7-1B40-B9ED-37CC98F2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807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85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5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86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70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57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99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47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9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62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16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15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91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8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72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40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54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183697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21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92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06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98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31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89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35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8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6F691-95C7-1B40-B9ED-37CC98F20D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68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G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 userDrawn="1"/>
        </p:nvSpPr>
        <p:spPr>
          <a:xfrm>
            <a:off x="0" y="6126480"/>
            <a:ext cx="914400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DBDBC-215E-4EA4-8A04-82A6028C3A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1" y="6280480"/>
            <a:ext cx="2282865" cy="4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7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G Title Slide 2-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 userDrawn="1"/>
        </p:nvSpPr>
        <p:spPr>
          <a:xfrm>
            <a:off x="0" y="6126480"/>
            <a:ext cx="914400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 userDrawn="1"/>
        </p:nvSpPr>
        <p:spPr>
          <a:xfrm>
            <a:off x="0" y="0"/>
            <a:ext cx="9144000" cy="20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2" y="6280480"/>
            <a:ext cx="2282865" cy="4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3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G -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694857-8B32-4608-9E19-5AA890FBB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80480"/>
            <a:ext cx="2282870" cy="42351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461552" y="6353741"/>
            <a:ext cx="0" cy="27699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7CB1CFCA-EE77-9F4A-8FAE-3286F1D37F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9D1CA2-4F6C-4DE7-9B7D-966F3E4D756D}"/>
              </a:ext>
            </a:extLst>
          </p:cNvPr>
          <p:cNvSpPr/>
          <p:nvPr userDrawn="1"/>
        </p:nvSpPr>
        <p:spPr>
          <a:xfrm>
            <a:off x="4578789" y="6353741"/>
            <a:ext cx="3798707" cy="27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r>
              <a:rPr lang="en-US" sz="900" dirty="0">
                <a:solidFill>
                  <a:srgbClr val="7F7F7F"/>
                </a:solidFill>
                <a:latin typeface="Franklin Gothic Medium"/>
                <a:cs typeface="Franklin Gothic Medium"/>
              </a:rPr>
              <a:t>The Future of Transportation and Housing in Greater Washington</a:t>
            </a:r>
          </a:p>
          <a:p>
            <a:pPr algn="r"/>
            <a:r>
              <a:rPr lang="en-US" sz="900" dirty="0">
                <a:solidFill>
                  <a:srgbClr val="7F7F7F"/>
                </a:solidFill>
                <a:latin typeface="Franklin Gothic Medium"/>
                <a:cs typeface="Franklin Gothic Medium"/>
              </a:rPr>
              <a:t>January 14, 2020</a:t>
            </a:r>
          </a:p>
          <a:p>
            <a:pPr algn="r"/>
            <a:endParaRPr lang="en-US" sz="1000" dirty="0">
              <a:solidFill>
                <a:srgbClr val="7F7F7F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6680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G Photo - Full Pag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A2AA6C-E7A2-415E-829F-72F139042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80480"/>
            <a:ext cx="2282870" cy="42351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2"/>
            <a:ext cx="9144000" cy="6126480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461552" y="6353741"/>
            <a:ext cx="0" cy="276999"/>
          </a:xfrm>
          <a:prstGeom prst="line">
            <a:avLst/>
          </a:prstGeom>
          <a:ln w="12700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7CB1CFCA-EE77-9F4A-8FAE-3286F1D37F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E81A4A-C428-412B-8087-767F5E88BA6A}"/>
              </a:ext>
            </a:extLst>
          </p:cNvPr>
          <p:cNvSpPr/>
          <p:nvPr userDrawn="1"/>
        </p:nvSpPr>
        <p:spPr>
          <a:xfrm>
            <a:off x="4578789" y="6353741"/>
            <a:ext cx="3798707" cy="27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r>
              <a:rPr lang="en-US" sz="900" dirty="0">
                <a:solidFill>
                  <a:srgbClr val="7F7F7F"/>
                </a:solidFill>
                <a:latin typeface="Franklin Gothic Medium"/>
                <a:cs typeface="Franklin Gothic Medium"/>
              </a:rPr>
              <a:t>The Future of Transportation and Housing in Greater Washington</a:t>
            </a:r>
          </a:p>
          <a:p>
            <a:pPr algn="r"/>
            <a:r>
              <a:rPr lang="en-US" sz="900" dirty="0">
                <a:solidFill>
                  <a:srgbClr val="7F7F7F"/>
                </a:solidFill>
                <a:latin typeface="Franklin Gothic Medium"/>
                <a:cs typeface="Franklin Gothic Medium"/>
              </a:rPr>
              <a:t>January 14, 2020</a:t>
            </a:r>
          </a:p>
          <a:p>
            <a:pPr algn="r"/>
            <a:endParaRPr lang="en-US" sz="1000" dirty="0">
              <a:solidFill>
                <a:srgbClr val="7F7F7F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4730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G -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280480"/>
            <a:ext cx="2282870" cy="4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63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74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7" r:id="rId4"/>
    <p:sldLayoutId id="2147483660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074012"/>
              </p:ext>
            </p:extLst>
          </p:nvPr>
        </p:nvGraphicFramePr>
        <p:xfrm>
          <a:off x="689656" y="1265555"/>
          <a:ext cx="8454344" cy="42875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454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6743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4000" b="0" cap="all" dirty="0">
                          <a:solidFill>
                            <a:srgbClr val="2F6B97"/>
                          </a:solidFill>
                          <a:latin typeface="+mn-lt"/>
                          <a:cs typeface="Franklin Gothic Book"/>
                        </a:rPr>
                        <a:t>The future of </a:t>
                      </a:r>
                    </a:p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4000" b="0" cap="all" dirty="0">
                          <a:solidFill>
                            <a:srgbClr val="2F6B97"/>
                          </a:solidFill>
                          <a:latin typeface="+mn-lt"/>
                          <a:cs typeface="Franklin Gothic Book"/>
                        </a:rPr>
                        <a:t>transportation and housing </a:t>
                      </a:r>
                    </a:p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4000" b="0" cap="all" dirty="0">
                          <a:solidFill>
                            <a:srgbClr val="2F6B97"/>
                          </a:solidFill>
                          <a:latin typeface="+mn-lt"/>
                          <a:cs typeface="Franklin Gothic Book"/>
                        </a:rPr>
                        <a:t>in greater Washington</a:t>
                      </a:r>
                      <a:endParaRPr lang="en-US" sz="4000" b="0" i="1" cap="all" spc="-90" dirty="0">
                        <a:solidFill>
                          <a:srgbClr val="2F6B97"/>
                        </a:solidFill>
                        <a:latin typeface="+mn-lt"/>
                        <a:ea typeface="Ebrima" panose="02000000000000000000" pitchFamily="2" charset="0"/>
                        <a:cs typeface="Franklin Gothic Book"/>
                      </a:endParaRPr>
                    </a:p>
                  </a:txBody>
                  <a:tcPr marR="457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055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8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572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205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800" dirty="0">
                        <a:solidFill>
                          <a:schemeClr val="tx2"/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R="457200" marT="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63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  <a:t>Chuck Bean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  <a:t>COG Executive Director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  <a:t>Kanti Srikanth</a:t>
                      </a:r>
                      <a:b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</a:b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  <a:t>COG Deputy Executive Director for Metropolitan Planning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  <a:p>
                      <a:pPr algn="l">
                        <a:spcBef>
                          <a:spcPts val="0"/>
                        </a:spcBef>
                      </a:pP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  <a:t>Montgomery County Chamber of Commerce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  <a:t>January 14, 2020</a:t>
                      </a:r>
                    </a:p>
                  </a:txBody>
                  <a:tcPr marR="457200" marT="22860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852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0E8A19AD-93AA-4D09-BB16-8A384700AC4E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32493"/>
              </p:ext>
            </p:extLst>
          </p:nvPr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Performance Analysis Highlights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B4D49589-503B-4922-8882-B7BF36F60A82}"/>
              </a:ext>
            </a:extLst>
          </p:cNvPr>
          <p:cNvSpPr txBox="1"/>
          <p:nvPr/>
        </p:nvSpPr>
        <p:spPr>
          <a:xfrm>
            <a:off x="457199" y="1523765"/>
            <a:ext cx="820216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Growth will continue to place demand on the transportation network. The region will employ various elements to meet the demand/advance policies, however, challenges will continue to exist, though at levels less severe than identified in previous analyses.</a:t>
            </a:r>
          </a:p>
          <a:p>
            <a:pPr marL="800100" lvl="1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HOV will be more common than driving alone. </a:t>
            </a:r>
          </a:p>
          <a:p>
            <a:pPr marL="800100" lvl="1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Walk and bicycle trips </a:t>
            </a:r>
            <a:r>
              <a:rPr lang="en-US" sz="2000" dirty="0">
                <a:latin typeface="Franklin Gothic Book" panose="020B0503020102020204" pitchFamily="34" charset="0"/>
                <a:sym typeface="Wingdings" panose="05000000000000000000" pitchFamily="2" charset="2"/>
              </a:rPr>
              <a:t> </a:t>
            </a:r>
            <a:r>
              <a:rPr lang="en-US" sz="2000" dirty="0">
                <a:latin typeface="Franklin Gothic Book" panose="020B0503020102020204" pitchFamily="34" charset="0"/>
              </a:rPr>
              <a:t>by 49% and transit trips </a:t>
            </a:r>
            <a:r>
              <a:rPr lang="en-US" sz="2000" dirty="0">
                <a:latin typeface="Franklin Gothic Book" panose="020B0503020102020204" pitchFamily="34" charset="0"/>
                <a:sym typeface="Wingdings" panose="05000000000000000000" pitchFamily="2" charset="2"/>
              </a:rPr>
              <a:t></a:t>
            </a:r>
            <a:r>
              <a:rPr lang="en-US" sz="2000" dirty="0">
                <a:latin typeface="Franklin Gothic Book" panose="020B0503020102020204" pitchFamily="34" charset="0"/>
              </a:rPr>
              <a:t> by 38%.</a:t>
            </a:r>
          </a:p>
          <a:p>
            <a:pPr marL="800100" lvl="1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The average person will drive 3% </a:t>
            </a:r>
            <a:r>
              <a:rPr lang="en-US" sz="2000" dirty="0">
                <a:latin typeface="Franklin Gothic Book" panose="020B0503020102020204" pitchFamily="34" charset="0"/>
                <a:sym typeface="Wingdings" panose="05000000000000000000" pitchFamily="2" charset="2"/>
              </a:rPr>
              <a:t> </a:t>
            </a:r>
            <a:r>
              <a:rPr lang="en-US" sz="2000" dirty="0">
                <a:latin typeface="Franklin Gothic Book" panose="020B0503020102020204" pitchFamily="34" charset="0"/>
              </a:rPr>
              <a:t>in 2045 (miles).</a:t>
            </a:r>
          </a:p>
          <a:p>
            <a:pPr marL="800100" lvl="1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The region will experience </a:t>
            </a:r>
            <a:r>
              <a:rPr lang="en-US" sz="2000" dirty="0">
                <a:latin typeface="Franklin Gothic Book" panose="020B0503020102020204" pitchFamily="34" charset="0"/>
                <a:sym typeface="Wingdings" panose="05000000000000000000" pitchFamily="2" charset="2"/>
              </a:rPr>
              <a:t></a:t>
            </a:r>
            <a:r>
              <a:rPr lang="en-US" sz="2000" dirty="0">
                <a:latin typeface="Franklin Gothic Book" panose="020B0503020102020204" pitchFamily="34" charset="0"/>
              </a:rPr>
              <a:t> of 40% in transit and </a:t>
            </a:r>
            <a:r>
              <a:rPr lang="en-US" sz="2000" dirty="0">
                <a:latin typeface="Franklin Gothic Book" panose="020B0503020102020204" pitchFamily="34" charset="0"/>
                <a:sym typeface="Wingdings" panose="05000000000000000000" pitchFamily="2" charset="2"/>
              </a:rPr>
              <a:t></a:t>
            </a:r>
            <a:r>
              <a:rPr lang="en-US" sz="2000" dirty="0">
                <a:latin typeface="Franklin Gothic Book" panose="020B0503020102020204" pitchFamily="34" charset="0"/>
              </a:rPr>
              <a:t> of 5% in highway access to jobs, although some areas will still see declines.</a:t>
            </a:r>
          </a:p>
          <a:p>
            <a:pPr marL="800100" lvl="1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Total vehicle hours of delay </a:t>
            </a:r>
            <a:r>
              <a:rPr lang="en-US" sz="2000" dirty="0">
                <a:latin typeface="Franklin Gothic Book" panose="020B0503020102020204" pitchFamily="34" charset="0"/>
                <a:sym typeface="Wingdings" panose="05000000000000000000" pitchFamily="2" charset="2"/>
              </a:rPr>
              <a:t></a:t>
            </a:r>
            <a:r>
              <a:rPr lang="en-US" sz="2000" dirty="0">
                <a:latin typeface="Franklin Gothic Book" panose="020B0503020102020204" pitchFamily="34" charset="0"/>
              </a:rPr>
              <a:t> by 46% and avg. delay per trip </a:t>
            </a:r>
            <a:r>
              <a:rPr lang="en-US" sz="2000" dirty="0">
                <a:latin typeface="Franklin Gothic Book" panose="020B0503020102020204" pitchFamily="34" charset="0"/>
                <a:sym typeface="Wingdings" panose="05000000000000000000" pitchFamily="2" charset="2"/>
              </a:rPr>
              <a:t></a:t>
            </a:r>
            <a:r>
              <a:rPr lang="en-US" sz="2000" dirty="0">
                <a:latin typeface="Franklin Gothic Book" panose="020B0503020102020204" pitchFamily="34" charset="0"/>
              </a:rPr>
              <a:t> by 25%.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442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3213D19-93FF-46E5-B3BB-B6927ECC6EB1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Seven Aspirational Initiatives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22564B-B7FE-46AB-9EE1-31119B5F18CE}"/>
              </a:ext>
            </a:extLst>
          </p:cNvPr>
          <p:cNvSpPr txBox="1">
            <a:spLocks/>
          </p:cNvSpPr>
          <p:nvPr/>
        </p:nvSpPr>
        <p:spPr>
          <a:xfrm>
            <a:off x="457199" y="1523765"/>
            <a:ext cx="7910431" cy="4351338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000" dirty="0"/>
              <a:t>Bring jobs and housing closer together.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Expand bus rapid transit and transitways.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Move more people on Metrorail.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Increase telecommuting and other options for commuting.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Expand the express highway network.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Improve walk and bike access to transit.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Complete the National Capital Trail.</a:t>
            </a:r>
          </a:p>
          <a:p>
            <a:pPr lvl="1">
              <a:spcBef>
                <a:spcPts val="1200"/>
              </a:spcBef>
            </a:pPr>
            <a:endParaRPr lang="en-US" sz="2000" dirty="0"/>
          </a:p>
          <a:p>
            <a:pPr>
              <a:spcBef>
                <a:spcPts val="1200"/>
              </a:spcBef>
            </a:pPr>
            <a:endParaRPr lang="en-US" sz="2400" dirty="0"/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A7F157-0363-4697-97C8-983A11BCCF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728" y="4491067"/>
            <a:ext cx="5558543" cy="84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6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BC9B3BBE-C78B-4277-82B2-262159980CB4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22564B-B7FE-46AB-9EE1-31119B5F18CE}"/>
              </a:ext>
            </a:extLst>
          </p:cNvPr>
          <p:cNvSpPr txBox="1">
            <a:spLocks/>
          </p:cNvSpPr>
          <p:nvPr/>
        </p:nvSpPr>
        <p:spPr>
          <a:xfrm>
            <a:off x="457199" y="1523765"/>
            <a:ext cx="7910431" cy="4351338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endParaRPr lang="en-US" sz="2000" dirty="0"/>
          </a:p>
          <a:p>
            <a:pPr lvl="1">
              <a:spcBef>
                <a:spcPts val="1200"/>
              </a:spcBef>
            </a:pPr>
            <a:endParaRPr lang="en-US" sz="2000" dirty="0"/>
          </a:p>
          <a:p>
            <a:pPr>
              <a:spcBef>
                <a:spcPts val="1200"/>
              </a:spcBef>
            </a:pPr>
            <a:endParaRPr lang="en-US" sz="2400" dirty="0"/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E456D8-DDC5-4D7C-A559-F6BEDAE7FB68}"/>
              </a:ext>
            </a:extLst>
          </p:cNvPr>
          <p:cNvSpPr/>
          <p:nvPr/>
        </p:nvSpPr>
        <p:spPr>
          <a:xfrm>
            <a:off x="2744425" y="3184349"/>
            <a:ext cx="3335978" cy="4893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>
                <a:solidFill>
                  <a:schemeClr val="tx2"/>
                </a:solidFill>
                <a:latin typeface="Franklin Gothic Medium"/>
                <a:cs typeface="Franklin Gothic Medium"/>
              </a:rPr>
              <a:t>Housing Targets</a:t>
            </a:r>
          </a:p>
        </p:txBody>
      </p:sp>
    </p:spTree>
    <p:extLst>
      <p:ext uri="{BB962C8B-B14F-4D97-AF65-F5344CB8AC3E}">
        <p14:creationId xmlns:p14="http://schemas.microsoft.com/office/powerpoint/2010/main" val="917288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978396FE-3EBB-43F8-85B6-473BD8D230A6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Looking Back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515F1D9-B6D1-46D8-9320-51352EF5FEA8}"/>
              </a:ext>
            </a:extLst>
          </p:cNvPr>
          <p:cNvGraphicFramePr/>
          <p:nvPr/>
        </p:nvGraphicFramePr>
        <p:xfrm>
          <a:off x="796119" y="1595843"/>
          <a:ext cx="7086600" cy="451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76832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887E1837-9D12-408B-B3C5-BE4DC491ADFD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Looking Back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50C18BC-4F64-4017-A8D2-3C85DC4CE8D6}"/>
              </a:ext>
            </a:extLst>
          </p:cNvPr>
          <p:cNvGraphicFramePr/>
          <p:nvPr/>
        </p:nvGraphicFramePr>
        <p:xfrm>
          <a:off x="796119" y="1595843"/>
          <a:ext cx="7086600" cy="451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id="{6EB2BC4A-C21A-4118-BCB3-6388315C5BE4}"/>
              </a:ext>
            </a:extLst>
          </p:cNvPr>
          <p:cNvSpPr txBox="1"/>
          <p:nvPr/>
        </p:nvSpPr>
        <p:spPr>
          <a:xfrm>
            <a:off x="6256349" y="2436085"/>
            <a:ext cx="1626370" cy="3121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+mj-lt"/>
              </a:rPr>
              <a:t>“Catch up rate by 2030”</a:t>
            </a:r>
          </a:p>
        </p:txBody>
      </p:sp>
    </p:spTree>
    <p:extLst>
      <p:ext uri="{BB962C8B-B14F-4D97-AF65-F5344CB8AC3E}">
        <p14:creationId xmlns:p14="http://schemas.microsoft.com/office/powerpoint/2010/main" val="1544652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5CA81449-4798-4CB0-896B-473D4E288551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Looking Back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50C18BC-4F64-4017-A8D2-3C85DC4CE8D6}"/>
              </a:ext>
            </a:extLst>
          </p:cNvPr>
          <p:cNvGraphicFramePr/>
          <p:nvPr/>
        </p:nvGraphicFramePr>
        <p:xfrm>
          <a:off x="796119" y="1595843"/>
          <a:ext cx="7086600" cy="451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id="{6EB2BC4A-C21A-4118-BCB3-6388315C5BE4}"/>
              </a:ext>
            </a:extLst>
          </p:cNvPr>
          <p:cNvSpPr txBox="1"/>
          <p:nvPr/>
        </p:nvSpPr>
        <p:spPr>
          <a:xfrm>
            <a:off x="6256349" y="2436085"/>
            <a:ext cx="1626370" cy="3121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+mj-lt"/>
              </a:rPr>
              <a:t>“Catch up rate by 2030”</a:t>
            </a:r>
          </a:p>
        </p:txBody>
      </p:sp>
    </p:spTree>
    <p:extLst>
      <p:ext uri="{BB962C8B-B14F-4D97-AF65-F5344CB8AC3E}">
        <p14:creationId xmlns:p14="http://schemas.microsoft.com/office/powerpoint/2010/main" val="801582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>
            <a:extLst>
              <a:ext uri="{FF2B5EF4-FFF2-40B4-BE49-F238E27FC236}">
                <a16:creationId xmlns:a16="http://schemas.microsoft.com/office/drawing/2014/main" id="{CFA78BA5-58FA-445E-AF9A-B95E629E756B}"/>
              </a:ext>
            </a:extLst>
          </p:cNvPr>
          <p:cNvSpPr txBox="1">
            <a:spLocks/>
          </p:cNvSpPr>
          <p:nvPr/>
        </p:nvSpPr>
        <p:spPr>
          <a:xfrm>
            <a:off x="8633966" y="6415426"/>
            <a:ext cx="205233" cy="1551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10"/>
              </a:spcBef>
            </a:pPr>
            <a:fld id="{45FD9694-C343-4FFE-ACB4-521BA1542C2F}" type="slidenum">
              <a:rPr lang="en-US" sz="1000" spc="-5" smtClean="0">
                <a:solidFill>
                  <a:schemeClr val="accent4"/>
                </a:solidFill>
                <a:latin typeface="+mj-lt"/>
              </a:rPr>
              <a:t>16</a:t>
            </a:fld>
            <a:endParaRPr lang="en-US" sz="1000" spc="-5" dirty="0">
              <a:solidFill>
                <a:schemeClr val="accent4"/>
              </a:solidFill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FBFA07-7E74-45C9-BCCC-E591C78E1FF2}"/>
              </a:ext>
            </a:extLst>
          </p:cNvPr>
          <p:cNvCxnSpPr/>
          <p:nvPr/>
        </p:nvCxnSpPr>
        <p:spPr>
          <a:xfrm>
            <a:off x="8461552" y="6353741"/>
            <a:ext cx="0" cy="27699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E8D7F03-8E65-4D74-AE44-8FED95F09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603" y="1338545"/>
            <a:ext cx="6700827" cy="4789850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A8016415-8F6B-464A-A3DE-2C42588658B4}"/>
              </a:ext>
            </a:extLst>
          </p:cNvPr>
          <p:cNvSpPr/>
          <p:nvPr/>
        </p:nvSpPr>
        <p:spPr>
          <a:xfrm>
            <a:off x="6955155" y="3429000"/>
            <a:ext cx="125730" cy="742950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F0C1575D-1156-45EA-A417-487EAF1DF339}"/>
              </a:ext>
            </a:extLst>
          </p:cNvPr>
          <p:cNvSpPr txBox="1"/>
          <p:nvPr/>
        </p:nvSpPr>
        <p:spPr>
          <a:xfrm>
            <a:off x="7101167" y="3391704"/>
            <a:ext cx="1559055" cy="7741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br>
              <a:rPr lang="en-US" sz="1600" dirty="0">
                <a:solidFill>
                  <a:schemeClr val="accent4"/>
                </a:solidFill>
                <a:latin typeface="+mj-lt"/>
              </a:rPr>
            </a:br>
            <a:r>
              <a:rPr lang="en-US" sz="1600" dirty="0">
                <a:solidFill>
                  <a:schemeClr val="accent4"/>
                </a:solidFill>
                <a:latin typeface="+mj-lt"/>
              </a:rPr>
              <a:t>~</a:t>
            </a:r>
            <a:r>
              <a:rPr lang="en-US" sz="1600" dirty="0" err="1">
                <a:solidFill>
                  <a:schemeClr val="accent4"/>
                </a:solidFill>
                <a:latin typeface="+mj-lt"/>
              </a:rPr>
              <a:t>245K</a:t>
            </a:r>
            <a:endParaRPr lang="en-US" sz="1600" dirty="0">
              <a:solidFill>
                <a:schemeClr val="accent4"/>
              </a:solidFill>
              <a:latin typeface="+mj-lt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Forecast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F7DF1E8-2D03-4942-95A9-64E31A71E404}"/>
              </a:ext>
            </a:extLst>
          </p:cNvPr>
          <p:cNvSpPr/>
          <p:nvPr/>
        </p:nvSpPr>
        <p:spPr>
          <a:xfrm>
            <a:off x="6955155" y="3120389"/>
            <a:ext cx="125730" cy="272447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5DBB74F0-5723-4BC6-BE83-1E325370A8A9}"/>
              </a:ext>
            </a:extLst>
          </p:cNvPr>
          <p:cNvSpPr txBox="1"/>
          <p:nvPr/>
        </p:nvSpPr>
        <p:spPr>
          <a:xfrm>
            <a:off x="7101166" y="2824379"/>
            <a:ext cx="1559055" cy="7741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br>
              <a:rPr lang="en-US" sz="1600" dirty="0">
                <a:solidFill>
                  <a:schemeClr val="accent4"/>
                </a:solidFill>
                <a:latin typeface="+mj-lt"/>
              </a:rPr>
            </a:br>
            <a:r>
              <a:rPr lang="en-US" sz="1600" dirty="0">
                <a:solidFill>
                  <a:schemeClr val="accent4"/>
                </a:solidFill>
                <a:latin typeface="+mj-lt"/>
              </a:rPr>
              <a:t>~</a:t>
            </a:r>
            <a:r>
              <a:rPr lang="en-US" sz="1600" dirty="0" err="1">
                <a:solidFill>
                  <a:schemeClr val="accent4"/>
                </a:solidFill>
                <a:latin typeface="+mj-lt"/>
              </a:rPr>
              <a:t>75K</a:t>
            </a:r>
            <a:endParaRPr lang="en-US" sz="1600" dirty="0">
              <a:solidFill>
                <a:schemeClr val="accent4"/>
              </a:solidFill>
              <a:latin typeface="+mj-lt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+mj-lt"/>
              </a:rPr>
              <a:t>Shortfall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37FCE981-F1A0-40D6-899C-C8DC6EDF4821}"/>
              </a:ext>
            </a:extLst>
          </p:cNvPr>
          <p:cNvSpPr/>
          <p:nvPr/>
        </p:nvSpPr>
        <p:spPr>
          <a:xfrm>
            <a:off x="7963956" y="3135338"/>
            <a:ext cx="125730" cy="1050027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C59B619A-6FAE-4AF4-960B-5C9751504C4C}"/>
              </a:ext>
            </a:extLst>
          </p:cNvPr>
          <p:cNvSpPr txBox="1"/>
          <p:nvPr/>
        </p:nvSpPr>
        <p:spPr>
          <a:xfrm>
            <a:off x="8085261" y="2818306"/>
            <a:ext cx="1097409" cy="7741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br>
              <a:rPr lang="en-US" sz="1600" dirty="0">
                <a:solidFill>
                  <a:schemeClr val="tx2"/>
                </a:solidFill>
                <a:latin typeface="+mj-lt"/>
              </a:rPr>
            </a:br>
            <a:r>
              <a:rPr lang="en-US" sz="1600" dirty="0">
                <a:solidFill>
                  <a:schemeClr val="tx2"/>
                </a:solidFill>
                <a:latin typeface="+mj-lt"/>
              </a:rPr>
              <a:t>~</a:t>
            </a:r>
            <a:r>
              <a:rPr lang="en-US" sz="1600" dirty="0" err="1">
                <a:solidFill>
                  <a:schemeClr val="tx2"/>
                </a:solidFill>
                <a:latin typeface="+mj-lt"/>
              </a:rPr>
              <a:t>320K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Total New Units Needed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A1FC786-6A8D-4B7C-9728-F8DD4ED59A3D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Housing Needs, 2020-2030</a:t>
                      </a:r>
                      <a:endParaRPr lang="en-US" sz="3600" b="0" kern="1200" cap="none" spc="0" dirty="0">
                        <a:solidFill>
                          <a:schemeClr val="tx2"/>
                        </a:solidFill>
                        <a:latin typeface="+mn-lt"/>
                        <a:ea typeface="Ebrima" panose="02000000000000000000" pitchFamily="2" charset="0"/>
                        <a:cs typeface="Franklin Gothic Book"/>
                      </a:endParaRP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28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D66815F7-0040-4F6A-85E9-E63324819CA8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531419"/>
              </p:ext>
            </p:extLst>
          </p:nvPr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Housing: An Opportunity</a:t>
                      </a:r>
                      <a:endParaRPr lang="en-US" sz="3600" b="0" kern="1200" cap="none" spc="0" dirty="0">
                        <a:solidFill>
                          <a:schemeClr val="tx2"/>
                        </a:solidFill>
                        <a:latin typeface="+mn-lt"/>
                        <a:ea typeface="Ebrima" panose="02000000000000000000" pitchFamily="2" charset="0"/>
                        <a:cs typeface="Franklin Gothic Book"/>
                      </a:endParaRP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05FC2C6A-F86D-476B-BD57-F5069F8C50E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557" y="1523765"/>
            <a:ext cx="6007818" cy="39626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4D49589-503B-4922-8882-B7BF36F60A82}"/>
              </a:ext>
            </a:extLst>
          </p:cNvPr>
          <p:cNvSpPr txBox="1"/>
          <p:nvPr/>
        </p:nvSpPr>
        <p:spPr>
          <a:xfrm>
            <a:off x="457200" y="1523765"/>
            <a:ext cx="21717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Stronger economy.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Better performing transportation system.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Improved quality </a:t>
            </a:r>
            <a:br>
              <a:rPr lang="en-US" sz="2000" dirty="0"/>
            </a:br>
            <a:r>
              <a:rPr lang="en-US" sz="2000" dirty="0"/>
              <a:t>of life</a:t>
            </a:r>
            <a:r>
              <a:rPr lang="en-US" sz="2000" b="1" dirty="0"/>
              <a:t> </a:t>
            </a:r>
            <a:r>
              <a:rPr lang="en-US" sz="2000" dirty="0"/>
              <a:t>resulting from greater affordability.</a:t>
            </a:r>
          </a:p>
        </p:txBody>
      </p:sp>
    </p:spTree>
    <p:extLst>
      <p:ext uri="{BB962C8B-B14F-4D97-AF65-F5344CB8AC3E}">
        <p14:creationId xmlns:p14="http://schemas.microsoft.com/office/powerpoint/2010/main" val="676357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kern="1200" cap="none" spc="0" dirty="0">
                          <a:solidFill>
                            <a:schemeClr val="tx2"/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Book"/>
                        </a:rPr>
                        <a:t>Regional Housing Targets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fld id="{6A2D4358-30DB-4BE6-A574-6AFD90208C59}" type="slidenum">
              <a:rPr lang="en-US" smtClean="0"/>
              <a:t>18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64755-1BFB-487A-A487-06B2CB856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37" y="1347326"/>
            <a:ext cx="7523925" cy="48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42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7A923B1C-8225-4730-87EE-82016D4E64FB}" type="slidenum">
              <a:rPr lang="en-US" smtClean="0"/>
              <a:t>19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22564B-B7FE-46AB-9EE1-31119B5F18CE}"/>
              </a:ext>
            </a:extLst>
          </p:cNvPr>
          <p:cNvSpPr txBox="1">
            <a:spLocks/>
          </p:cNvSpPr>
          <p:nvPr/>
        </p:nvSpPr>
        <p:spPr>
          <a:xfrm>
            <a:off x="457199" y="1523765"/>
            <a:ext cx="7910431" cy="4351338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endParaRPr lang="en-US" sz="2000" dirty="0"/>
          </a:p>
          <a:p>
            <a:pPr lvl="1">
              <a:spcBef>
                <a:spcPts val="1200"/>
              </a:spcBef>
            </a:pPr>
            <a:endParaRPr lang="en-US" sz="2000" dirty="0"/>
          </a:p>
          <a:p>
            <a:pPr>
              <a:spcBef>
                <a:spcPts val="1200"/>
              </a:spcBef>
            </a:pPr>
            <a:endParaRPr lang="en-US" sz="2400" dirty="0"/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E456D8-DDC5-4D7C-A559-F6BEDAE7FB68}"/>
              </a:ext>
            </a:extLst>
          </p:cNvPr>
          <p:cNvSpPr/>
          <p:nvPr/>
        </p:nvSpPr>
        <p:spPr>
          <a:xfrm>
            <a:off x="2744425" y="3184349"/>
            <a:ext cx="3464025" cy="4893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>
                <a:solidFill>
                  <a:schemeClr val="tx2"/>
                </a:solidFill>
                <a:latin typeface="Franklin Gothic Medium"/>
                <a:cs typeface="Franklin Gothic Medium"/>
              </a:rPr>
              <a:t>Looking Forward</a:t>
            </a:r>
          </a:p>
        </p:txBody>
      </p:sp>
    </p:spTree>
    <p:extLst>
      <p:ext uri="{BB962C8B-B14F-4D97-AF65-F5344CB8AC3E}">
        <p14:creationId xmlns:p14="http://schemas.microsoft.com/office/powerpoint/2010/main" val="700432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E274CB1C-C278-49F2-916A-2545E35F9E01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921255"/>
              </p:ext>
            </p:extLst>
          </p:nvPr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About COG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B4D49589-503B-4922-8882-B7BF36F60A82}"/>
              </a:ext>
            </a:extLst>
          </p:cNvPr>
          <p:cNvSpPr txBox="1"/>
          <p:nvPr/>
        </p:nvSpPr>
        <p:spPr>
          <a:xfrm>
            <a:off x="457200" y="1523765"/>
            <a:ext cx="4114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An independent, nonprofit association.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Brings area leaders together to address regional challenges.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Membership comprised of 300 elected officials from 24 local governments, the Maryland and Virginia state legislatures, and U.S. Congress.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4D3264-2588-4A01-92AB-07BFA8D5FF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48" t="6936" r="28320"/>
          <a:stretch/>
        </p:blipFill>
        <p:spPr>
          <a:xfrm>
            <a:off x="4359618" y="1087458"/>
            <a:ext cx="4174781" cy="555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2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4D84ED98-580D-4833-A278-411DD78CED07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401438"/>
              </p:ext>
            </p:extLst>
          </p:nvPr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Regional Projects/Analyses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22564B-B7FE-46AB-9EE1-31119B5F18CE}"/>
              </a:ext>
            </a:extLst>
          </p:cNvPr>
          <p:cNvSpPr txBox="1">
            <a:spLocks/>
          </p:cNvSpPr>
          <p:nvPr/>
        </p:nvSpPr>
        <p:spPr>
          <a:xfrm>
            <a:off x="457199" y="1523765"/>
            <a:ext cx="7910431" cy="4351338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endParaRPr lang="en-US" sz="2000" dirty="0"/>
          </a:p>
          <a:p>
            <a:pPr lvl="1">
              <a:spcBef>
                <a:spcPts val="1200"/>
              </a:spcBef>
            </a:pPr>
            <a:endParaRPr lang="en-US" sz="2000" dirty="0"/>
          </a:p>
          <a:p>
            <a:pPr>
              <a:spcBef>
                <a:spcPts val="1200"/>
              </a:spcBef>
            </a:pPr>
            <a:endParaRPr lang="en-US" sz="2400" dirty="0"/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DE5B20-606C-4A85-A81D-8F226A63D6C6}"/>
              </a:ext>
            </a:extLst>
          </p:cNvPr>
          <p:cNvSpPr txBox="1"/>
          <p:nvPr/>
        </p:nvSpPr>
        <p:spPr>
          <a:xfrm>
            <a:off x="457199" y="1523765"/>
            <a:ext cx="822960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I-66 – Express Lanes on &amp; Transit Services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Legion Bridge/495/270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Numerous major/minor arterials capacity &amp; bottleneck improvements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BRT services – VA and MD (CCT)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MARC/VRE service improvements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Additional rail tracks on Long Bridge </a:t>
            </a:r>
            <a:br>
              <a:rPr lang="en-US" sz="2000" dirty="0"/>
            </a:br>
            <a:r>
              <a:rPr lang="en-US" sz="2000" dirty="0"/>
              <a:t>(TPB study on MARC/VRE run through service)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COG 2020 focus on optimizing land use around transit centers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Metrorail, MARC, Purple Line, BRT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 err="1"/>
              <a:t>Microtransit</a:t>
            </a:r>
            <a:r>
              <a:rPr lang="en-US" sz="2000" dirty="0"/>
              <a:t>: Ride On Flex pilot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8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Regional Housing Targets </a:t>
                      </a:r>
                      <a:endParaRPr lang="en-US" sz="3600" b="0" kern="1200" cap="none" spc="0" dirty="0">
                        <a:solidFill>
                          <a:schemeClr val="tx2"/>
                        </a:solidFill>
                        <a:latin typeface="+mn-lt"/>
                        <a:ea typeface="Ebrima" panose="02000000000000000000" pitchFamily="2" charset="0"/>
                        <a:cs typeface="Franklin Gothic Book"/>
                      </a:endParaRP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fld id="{7CB1CFCA-EE77-9F4A-8FAE-3286F1D37F0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F30324-C83D-4B02-91F4-37F113DD12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37" y="1347326"/>
            <a:ext cx="7523925" cy="48611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3BB6F9-4142-4005-B4FB-287E40E18444}"/>
              </a:ext>
            </a:extLst>
          </p:cNvPr>
          <p:cNvSpPr/>
          <p:nvPr/>
        </p:nvSpPr>
        <p:spPr>
          <a:xfrm>
            <a:off x="810037" y="2984500"/>
            <a:ext cx="7432264" cy="15494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358DFC8-3EAC-4AB3-86F1-146A504C41D4}"/>
              </a:ext>
            </a:extLst>
          </p:cNvPr>
          <p:cNvSpPr txBox="1"/>
          <p:nvPr/>
        </p:nvSpPr>
        <p:spPr>
          <a:xfrm>
            <a:off x="457199" y="335280"/>
            <a:ext cx="3189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</a:rPr>
              <a:t>Accessibility: An Opportunity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92C575-7FB6-495A-88FD-021322D8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CFCA-EE77-9F4A-8FAE-3286F1D37F0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C913EF-9FB1-43E9-B0DD-1167328A9C88}"/>
              </a:ext>
            </a:extLst>
          </p:cNvPr>
          <p:cNvSpPr txBox="1"/>
          <p:nvPr/>
        </p:nvSpPr>
        <p:spPr>
          <a:xfrm>
            <a:off x="387441" y="1708624"/>
            <a:ext cx="328696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Jobs target: 75% of new jobs located in Activity Centers. 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Housing target: 75% of new housing located in Activity Centers/near high capacity transit (HCT).   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To achieve housing target: optimize land use around 200+ HCT station areas, enhance transportation connectivity. 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C53BBD20-5708-43BF-85CE-50DA096D0D75}"/>
              </a:ext>
            </a:extLst>
          </p:cNvPr>
          <p:cNvSpPr txBox="1">
            <a:spLocks/>
          </p:cNvSpPr>
          <p:nvPr/>
        </p:nvSpPr>
        <p:spPr>
          <a:xfrm>
            <a:off x="8811767" y="65714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B1CFCA-EE77-9F4A-8FAE-3286F1D37F0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4" name="Picture 3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08A08B0-5D77-4DB7-BD9B-4ACE4EF9B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8017" y="-6145"/>
            <a:ext cx="5217666" cy="694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47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91D909-5F24-46BB-83D6-E15E5E6478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5601"/>
            <a:ext cx="9144000" cy="642208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CFCA-EE77-9F4A-8FAE-3286F1D37F0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384760" y="683324"/>
            <a:ext cx="4532624" cy="5139869"/>
          </a:xfrm>
          <a:prstGeom prst="rect">
            <a:avLst/>
          </a:prstGeom>
          <a:solidFill>
            <a:schemeClr val="tx2">
              <a:alpha val="9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182880" tIns="137160" rIns="182880" bIns="13716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a typeface="Ebrima" pitchFamily="2" charset="0"/>
                <a:cs typeface="Franklin Gothic Book"/>
              </a:rPr>
              <a:t>Why focus on High Capacity Transit in 2020?</a:t>
            </a:r>
          </a:p>
          <a:p>
            <a:pPr marL="256032" indent="-256032" fontAlgn="auto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Ebrima" pitchFamily="2" charset="0"/>
                <a:cs typeface="Franklin Gothic Book"/>
              </a:rPr>
              <a:t>Livability, sustainability, prosperity tied to mobility. </a:t>
            </a:r>
          </a:p>
          <a:p>
            <a:pPr marL="256032" indent="-256032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Ebrima" pitchFamily="2" charset="0"/>
                <a:cs typeface="Franklin Gothic Book"/>
              </a:rPr>
              <a:t>Region can maximize the mobility advantages of </a:t>
            </a:r>
            <a:r>
              <a:rPr lang="en-US" sz="2000" dirty="0" err="1">
                <a:solidFill>
                  <a:schemeClr val="bg1"/>
                </a:solidFill>
                <a:ea typeface="Ebrima" pitchFamily="2" charset="0"/>
                <a:cs typeface="Franklin Gothic Book"/>
              </a:rPr>
              <a:t>HCT</a:t>
            </a:r>
            <a:r>
              <a:rPr lang="en-US" sz="2000" dirty="0">
                <a:solidFill>
                  <a:schemeClr val="bg1"/>
                </a:solidFill>
                <a:ea typeface="Ebrima" pitchFamily="2" charset="0"/>
                <a:cs typeface="Franklin Gothic Book"/>
              </a:rPr>
              <a:t> systems.</a:t>
            </a:r>
          </a:p>
          <a:p>
            <a:pPr marL="256032" indent="-256032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Ebrima" pitchFamily="2" charset="0"/>
                <a:cs typeface="Franklin Gothic Book"/>
              </a:rPr>
              <a:t>Builds on billions in transportation investments.</a:t>
            </a:r>
          </a:p>
          <a:p>
            <a:pPr marL="256032" indent="-256032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Ebrima" pitchFamily="2" charset="0"/>
                <a:cs typeface="Franklin Gothic Book"/>
              </a:rPr>
              <a:t>Officials and developers note that transportation infrastructure can catalyze commercial development but pose challenges for producing housing at all affordability levels.</a:t>
            </a:r>
            <a:endParaRPr lang="en-US" sz="2000" dirty="0">
              <a:solidFill>
                <a:schemeClr val="bg1"/>
              </a:solidFill>
              <a:latin typeface="+mj-lt"/>
              <a:ea typeface="Ebrima" pitchFamily="2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65353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F7912448-6D65-41CA-BDB6-B9D44BC1B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29" t="51682" r="19968" b="36816"/>
          <a:stretch/>
        </p:blipFill>
        <p:spPr bwMode="auto">
          <a:xfrm>
            <a:off x="5410201" y="1624452"/>
            <a:ext cx="3327400" cy="3935289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#1: HCT Station Area Locations</a:t>
                      </a:r>
                      <a:endParaRPr lang="en-US" sz="3600" b="0" kern="1200" cap="none" spc="0" dirty="0">
                        <a:solidFill>
                          <a:schemeClr val="tx2"/>
                        </a:solidFill>
                        <a:latin typeface="+mn-lt"/>
                        <a:ea typeface="Ebrima" panose="02000000000000000000" pitchFamily="2" charset="0"/>
                        <a:cs typeface="Franklin Gothic Book"/>
                      </a:endParaRP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AutoShape 4" descr="https://livejbgsmith.com/wp-content/themes/jbg/img/layout/header/logo.svg">
            <a:extLst>
              <a:ext uri="{FF2B5EF4-FFF2-40B4-BE49-F238E27FC236}">
                <a16:creationId xmlns:a16="http://schemas.microsoft.com/office/drawing/2014/main" id="{3E2C9DD4-9D08-4CE9-9106-CD2D590F3E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3E9CBC-32F7-4835-AC13-9C176C1BF41E}"/>
              </a:ext>
            </a:extLst>
          </p:cNvPr>
          <p:cNvSpPr txBox="1"/>
          <p:nvPr/>
        </p:nvSpPr>
        <p:spPr>
          <a:xfrm>
            <a:off x="457201" y="1527048"/>
            <a:ext cx="411479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Develop an interactive, regional HCT station areas tool to: 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Identify and classify </a:t>
            </a:r>
            <a:r>
              <a:rPr lang="en-US" sz="2000" dirty="0" err="1"/>
              <a:t>HCT</a:t>
            </a:r>
            <a:r>
              <a:rPr lang="en-US" sz="2000" dirty="0"/>
              <a:t> stations in the region. 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Relate </a:t>
            </a:r>
            <a:r>
              <a:rPr lang="en-US" sz="2000" dirty="0" err="1"/>
              <a:t>HCT</a:t>
            </a:r>
            <a:r>
              <a:rPr lang="en-US" sz="2000" dirty="0"/>
              <a:t> stations to Activity Centers and Equity Emphasis Areas.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Identify current and planned transportation investments. 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2231E-C05A-413F-90B9-9C119E4D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CFCA-EE77-9F4A-8FAE-3286F1D37F0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125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8D4FEB41-2C9E-434C-B0B4-100EBB0C3C64}"/>
              </a:ext>
            </a:extLst>
          </p:cNvPr>
          <p:cNvSpPr/>
          <p:nvPr/>
        </p:nvSpPr>
        <p:spPr>
          <a:xfrm>
            <a:off x="4515893" y="1527048"/>
            <a:ext cx="4170906" cy="4170906"/>
          </a:xfrm>
          <a:prstGeom prst="ellipse">
            <a:avLst/>
          </a:prstGeom>
          <a:solidFill>
            <a:srgbClr val="7030A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#2: Understanding </a:t>
                      </a:r>
                      <a:r>
                        <a:rPr lang="en-US" sz="3600" b="0" dirty="0" err="1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HCT</a:t>
                      </a: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 Station Areas</a:t>
                      </a:r>
                      <a:endParaRPr lang="en-US" sz="3600" b="0" kern="1200" cap="none" spc="0" dirty="0">
                        <a:solidFill>
                          <a:schemeClr val="tx2"/>
                        </a:solidFill>
                        <a:latin typeface="+mn-lt"/>
                        <a:ea typeface="Ebrima" panose="02000000000000000000" pitchFamily="2" charset="0"/>
                        <a:cs typeface="Franklin Gothic Book"/>
                      </a:endParaRP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AutoShape 4" descr="https://livejbgsmith.com/wp-content/themes/jbg/img/layout/header/logo.svg">
            <a:extLst>
              <a:ext uri="{FF2B5EF4-FFF2-40B4-BE49-F238E27FC236}">
                <a16:creationId xmlns:a16="http://schemas.microsoft.com/office/drawing/2014/main" id="{3E2C9DD4-9D08-4CE9-9106-CD2D590F3E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3E9CBC-32F7-4835-AC13-9C176C1BF41E}"/>
              </a:ext>
            </a:extLst>
          </p:cNvPr>
          <p:cNvSpPr txBox="1"/>
          <p:nvPr/>
        </p:nvSpPr>
        <p:spPr>
          <a:xfrm>
            <a:off x="457201" y="1527048"/>
            <a:ext cx="41274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Enhance the HCT station areas tool with:   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Current and forecasts demographics (Housing </a:t>
            </a:r>
            <a:br>
              <a:rPr lang="en-US" sz="2000" dirty="0"/>
            </a:br>
            <a:r>
              <a:rPr lang="en-US" sz="2000" dirty="0"/>
              <a:t>and Jobs).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Regional Activity Center typology.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Linkages to jurisdictional zoning and housing policies.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2231E-C05A-413F-90B9-9C119E4D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CFCA-EE77-9F4A-8FAE-3286F1D37F0D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Graphic 5" descr="House">
            <a:extLst>
              <a:ext uri="{FF2B5EF4-FFF2-40B4-BE49-F238E27FC236}">
                <a16:creationId xmlns:a16="http://schemas.microsoft.com/office/drawing/2014/main" id="{4ABB5F45-8AFC-48AD-8A4E-381E40117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3629" y="3153436"/>
            <a:ext cx="914400" cy="914400"/>
          </a:xfrm>
          <a:prstGeom prst="rect">
            <a:avLst/>
          </a:prstGeom>
        </p:spPr>
      </p:pic>
      <p:pic>
        <p:nvPicPr>
          <p:cNvPr id="12" name="Graphic 11" descr="Briefcase">
            <a:extLst>
              <a:ext uri="{FF2B5EF4-FFF2-40B4-BE49-F238E27FC236}">
                <a16:creationId xmlns:a16="http://schemas.microsoft.com/office/drawing/2014/main" id="{08B81E99-6778-49AD-8F00-9A4DF304E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8368" y="3153436"/>
            <a:ext cx="914400" cy="914400"/>
          </a:xfrm>
          <a:prstGeom prst="rect">
            <a:avLst/>
          </a:prstGeom>
        </p:spPr>
      </p:pic>
      <p:pic>
        <p:nvPicPr>
          <p:cNvPr id="14" name="Graphic 13" descr="Group">
            <a:extLst>
              <a:ext uri="{FF2B5EF4-FFF2-40B4-BE49-F238E27FC236}">
                <a16:creationId xmlns:a16="http://schemas.microsoft.com/office/drawing/2014/main" id="{E9DF1D30-2ADF-42BA-88BB-A2AB9AE847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00429" y="31534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27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9B31F82F-ADF0-4A83-BC08-421CA17953C6}"/>
              </a:ext>
            </a:extLst>
          </p:cNvPr>
          <p:cNvSpPr/>
          <p:nvPr/>
        </p:nvSpPr>
        <p:spPr>
          <a:xfrm>
            <a:off x="4515894" y="1561294"/>
            <a:ext cx="4170906" cy="4170906"/>
          </a:xfrm>
          <a:prstGeom prst="ellipse">
            <a:avLst/>
          </a:prstGeom>
          <a:solidFill>
            <a:srgbClr val="7030A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#3: Connectivity in HCT Station Areas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AutoShape 4" descr="https://livejbgsmith.com/wp-content/themes/jbg/img/layout/header/logo.svg">
            <a:extLst>
              <a:ext uri="{FF2B5EF4-FFF2-40B4-BE49-F238E27FC236}">
                <a16:creationId xmlns:a16="http://schemas.microsoft.com/office/drawing/2014/main" id="{3E2C9DD4-9D08-4CE9-9106-CD2D590F3E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8828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2231E-C05A-413F-90B9-9C119E4D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CFCA-EE77-9F4A-8FAE-3286F1D37F0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FD0F27-3E27-403D-8799-50EF3D01891F}"/>
              </a:ext>
            </a:extLst>
          </p:cNvPr>
          <p:cNvSpPr/>
          <p:nvPr/>
        </p:nvSpPr>
        <p:spPr>
          <a:xfrm>
            <a:off x="4498200" y="1527048"/>
            <a:ext cx="4239400" cy="42394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436547-62C8-4CBC-BA5D-A6C57D6D3A41}"/>
              </a:ext>
            </a:extLst>
          </p:cNvPr>
          <p:cNvSpPr/>
          <p:nvPr/>
        </p:nvSpPr>
        <p:spPr>
          <a:xfrm>
            <a:off x="5290899" y="2319748"/>
            <a:ext cx="2654000" cy="265400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459DB7-F3DA-4127-A139-DC825E8FCAB3}"/>
              </a:ext>
            </a:extLst>
          </p:cNvPr>
          <p:cNvSpPr/>
          <p:nvPr/>
        </p:nvSpPr>
        <p:spPr>
          <a:xfrm>
            <a:off x="5938598" y="2972650"/>
            <a:ext cx="1358600" cy="135860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6" name="Graphic 15" descr="Cycling">
            <a:extLst>
              <a:ext uri="{FF2B5EF4-FFF2-40B4-BE49-F238E27FC236}">
                <a16:creationId xmlns:a16="http://schemas.microsoft.com/office/drawing/2014/main" id="{46605CFD-72C7-47FD-BCE8-190BA9DB6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1739" y="2469492"/>
            <a:ext cx="740238" cy="740238"/>
          </a:xfrm>
          <a:prstGeom prst="rect">
            <a:avLst/>
          </a:prstGeom>
        </p:spPr>
      </p:pic>
      <p:pic>
        <p:nvPicPr>
          <p:cNvPr id="18" name="Graphic 17" descr="Bus">
            <a:extLst>
              <a:ext uri="{FF2B5EF4-FFF2-40B4-BE49-F238E27FC236}">
                <a16:creationId xmlns:a16="http://schemas.microsoft.com/office/drawing/2014/main" id="{AD25062B-E2ED-40EF-8918-F57ED9973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5441" y="1825219"/>
            <a:ext cx="709458" cy="709458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E236592-DF7A-4148-B3C4-5572C4200D90}"/>
              </a:ext>
            </a:extLst>
          </p:cNvPr>
          <p:cNvSpPr/>
          <p:nvPr/>
        </p:nvSpPr>
        <p:spPr>
          <a:xfrm>
            <a:off x="6491498" y="3520347"/>
            <a:ext cx="252801" cy="252801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2" name="Graphic 21" descr="Shoe">
            <a:extLst>
              <a:ext uri="{FF2B5EF4-FFF2-40B4-BE49-F238E27FC236}">
                <a16:creationId xmlns:a16="http://schemas.microsoft.com/office/drawing/2014/main" id="{C5322E78-993A-4549-A930-51C03FA5F4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30171" y="3020911"/>
            <a:ext cx="585456" cy="5854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37F1779-528D-4B43-A5FE-94151B2C4B4C}"/>
              </a:ext>
            </a:extLst>
          </p:cNvPr>
          <p:cNvSpPr txBox="1"/>
          <p:nvPr/>
        </p:nvSpPr>
        <p:spPr>
          <a:xfrm>
            <a:off x="457201" y="1527048"/>
            <a:ext cx="41147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Examine options to improve connectivity within HCT station areas. 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Walkshed analysis.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 err="1"/>
              <a:t>Micromobility</a:t>
            </a:r>
            <a:r>
              <a:rPr lang="en-US" sz="2000" dirty="0"/>
              <a:t> analysis (bicycles, scooters).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 err="1"/>
              <a:t>Microtransit</a:t>
            </a:r>
            <a:r>
              <a:rPr lang="en-US" sz="2000" dirty="0"/>
              <a:t> analysis </a:t>
            </a:r>
            <a:br>
              <a:rPr lang="en-US" sz="2000" dirty="0"/>
            </a:br>
            <a:r>
              <a:rPr lang="en-US" sz="2000" dirty="0"/>
              <a:t>(shuttles, small feeder buses).</a:t>
            </a:r>
          </a:p>
        </p:txBody>
      </p:sp>
    </p:spTree>
    <p:extLst>
      <p:ext uri="{BB962C8B-B14F-4D97-AF65-F5344CB8AC3E}">
        <p14:creationId xmlns:p14="http://schemas.microsoft.com/office/powerpoint/2010/main" val="324309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37584"/>
              </p:ext>
            </p:extLst>
          </p:nvPr>
        </p:nvGraphicFramePr>
        <p:xfrm>
          <a:off x="457200" y="1535946"/>
          <a:ext cx="8686800" cy="564368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48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65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26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dirty="0">
                          <a:solidFill>
                            <a:srgbClr val="000000"/>
                          </a:solidFill>
                          <a:latin typeface="Franklin Gothic Medium"/>
                          <a:cs typeface="Franklin Gothic Medium"/>
                        </a:rPr>
                        <a:t>Chuck Bean</a:t>
                      </a:r>
                    </a:p>
                    <a:p>
                      <a:pPr marL="0" indent="0">
                        <a:spcBef>
                          <a:spcPts val="19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dirty="0">
                          <a:solidFill>
                            <a:srgbClr val="000000"/>
                          </a:solidFill>
                          <a:latin typeface="Franklin Gothic Book"/>
                          <a:cs typeface="Franklin Gothic Book"/>
                        </a:rPr>
                        <a:t>COG Executive Director</a:t>
                      </a:r>
                      <a:br>
                        <a:rPr lang="en-US" sz="1400" b="0" i="0" dirty="0">
                          <a:solidFill>
                            <a:srgbClr val="000000"/>
                          </a:solidFill>
                          <a:latin typeface="Franklin Gothic Book"/>
                          <a:cs typeface="Franklin Gothic Book"/>
                        </a:rPr>
                      </a:br>
                      <a:r>
                        <a:rPr lang="en-US" sz="1400" b="0" i="0" dirty="0">
                          <a:solidFill>
                            <a:srgbClr val="000000"/>
                          </a:solidFill>
                          <a:latin typeface="Franklin Gothic Book"/>
                          <a:cs typeface="Franklin Gothic Book"/>
                        </a:rPr>
                        <a:t>cbean@mwcog.org</a:t>
                      </a:r>
                    </a:p>
                    <a:p>
                      <a:pPr marL="0" indent="0">
                        <a:spcBef>
                          <a:spcPts val="19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dirty="0">
                        <a:solidFill>
                          <a:srgbClr val="000000"/>
                        </a:solidFill>
                        <a:latin typeface="Franklin Gothic Book"/>
                        <a:cs typeface="Franklin Gothic Book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326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dirty="0">
                          <a:solidFill>
                            <a:srgbClr val="000000"/>
                          </a:solidFill>
                          <a:latin typeface="Franklin Gothic Medium"/>
                          <a:cs typeface="Franklin Gothic Medium"/>
                        </a:rPr>
                        <a:t>Kanti Srikanth</a:t>
                      </a:r>
                    </a:p>
                    <a:p>
                      <a:pPr marL="0" indent="0">
                        <a:spcBef>
                          <a:spcPts val="19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dirty="0">
                          <a:solidFill>
                            <a:srgbClr val="000000"/>
                          </a:solidFill>
                          <a:latin typeface="+mn-lt"/>
                          <a:cs typeface="Franklin Gothic Book"/>
                        </a:rPr>
                        <a:t>COG Deputy Executive Director for Metropolitan Planning</a:t>
                      </a:r>
                      <a:br>
                        <a:rPr lang="en-US" sz="1400" b="0" i="0" dirty="0">
                          <a:solidFill>
                            <a:srgbClr val="000000"/>
                          </a:solidFill>
                          <a:latin typeface="+mn-lt"/>
                          <a:cs typeface="Franklin Gothic Book"/>
                        </a:rPr>
                      </a:br>
                      <a:r>
                        <a:rPr lang="en-US" sz="1400" b="0" i="0" dirty="0">
                          <a:solidFill>
                            <a:srgbClr val="000000"/>
                          </a:solidFill>
                          <a:latin typeface="+mn-lt"/>
                          <a:cs typeface="Franklin Gothic Book"/>
                        </a:rPr>
                        <a:t>ksrikanth@mwcog.org</a:t>
                      </a:r>
                    </a:p>
                    <a:p>
                      <a:pPr marL="0" indent="0">
                        <a:spcBef>
                          <a:spcPts val="19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dirty="0">
                        <a:solidFill>
                          <a:srgbClr val="0000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marL="93954" marR="469771" marT="0" marB="9395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mwcog.org</a:t>
                      </a:r>
                    </a:p>
                  </a:txBody>
                  <a:tcPr marL="0" marR="469771" marT="0" marB="9395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377">
                <a:tc gridSpan="2"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771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8996">
                <a:tc gridSpan="2"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None/>
                      </a:pPr>
                      <a:r>
                        <a:rPr lang="en-US" sz="1400" dirty="0">
                          <a:latin typeface="Franklin Gothic Book"/>
                          <a:cs typeface="Franklin Gothic Book"/>
                        </a:rPr>
                        <a:t>777 North Capitol Street NE, </a:t>
                      </a:r>
                      <a:r>
                        <a:rPr lang="fr-FR" sz="1400" dirty="0">
                          <a:latin typeface="Franklin Gothic Book"/>
                          <a:cs typeface="Franklin Gothic Book"/>
                        </a:rPr>
                        <a:t>Suite 300</a:t>
                      </a:r>
                      <a:endParaRPr lang="en-US" sz="1400" dirty="0">
                        <a:latin typeface="Franklin Gothic Book"/>
                        <a:cs typeface="Franklin Gothic Book"/>
                      </a:endParaRPr>
                    </a:p>
                    <a:p>
                      <a:pPr marL="0" indent="0">
                        <a:spcBef>
                          <a:spcPts val="300"/>
                        </a:spcBef>
                        <a:buFont typeface="Arial" pitchFamily="34" charset="0"/>
                        <a:buNone/>
                      </a:pPr>
                      <a:r>
                        <a:rPr lang="en-US" sz="1400" dirty="0">
                          <a:latin typeface="Franklin Gothic Book"/>
                          <a:cs typeface="Franklin Gothic Book"/>
                        </a:rPr>
                        <a:t>Washington, DC 20002</a:t>
                      </a:r>
                    </a:p>
                  </a:txBody>
                  <a:tcPr marL="93954" marR="0" marT="46977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331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975F686A-077A-4B97-B3A2-712BCD67DD9E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544579"/>
              </p:ext>
            </p:extLst>
          </p:nvPr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Hub for Regional Partnership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B4D49589-503B-4922-8882-B7BF36F60A82}"/>
              </a:ext>
            </a:extLst>
          </p:cNvPr>
          <p:cNvSpPr txBox="1"/>
          <p:nvPr/>
        </p:nvSpPr>
        <p:spPr>
          <a:xfrm>
            <a:off x="457200" y="1523765"/>
            <a:ext cx="37211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Elected officials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City and county managers 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Police chiefs 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Housing directors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Environmental experts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Transportation planners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Private, nonprofit partners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130+ professional COG staff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540475-10C0-4980-A785-6C6BF060A2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123" y="1347326"/>
            <a:ext cx="4441252" cy="450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85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126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fld id="{7CB1CFCA-EE77-9F4A-8FAE-3286F1D37F0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13405" y="0"/>
            <a:ext cx="3830595" cy="6125308"/>
          </a:xfrm>
          <a:prstGeom prst="rect">
            <a:avLst/>
          </a:prstGeom>
          <a:solidFill>
            <a:schemeClr val="tx2">
              <a:alpha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182880" tIns="777240" rIns="182880" bIns="777240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+mj-lt"/>
                <a:ea typeface="Ebrima" pitchFamily="2" charset="0"/>
                <a:cs typeface="Franklin Gothic Book"/>
              </a:rPr>
              <a:t>Home to the region’s Metropolitan Planning Organization (MPO)</a:t>
            </a:r>
          </a:p>
          <a:p>
            <a:pPr marL="256032" indent="-256032" fontAlgn="auto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Ebrima" pitchFamily="2" charset="0"/>
                <a:cs typeface="Franklin Gothic Book"/>
              </a:rPr>
              <a:t>Transportation Planning Board (TPB), one of 300+ MPOs in the nation.</a:t>
            </a:r>
          </a:p>
          <a:p>
            <a:pPr marL="256032" indent="-256032" fontAlgn="auto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Ebrima" pitchFamily="2" charset="0"/>
                <a:cs typeface="Franklin Gothic Book"/>
              </a:rPr>
              <a:t>Prepares programs, plans </a:t>
            </a:r>
            <a:br>
              <a:rPr lang="en-US" sz="2000" dirty="0">
                <a:solidFill>
                  <a:schemeClr val="bg1"/>
                </a:solidFill>
                <a:ea typeface="Ebrima" pitchFamily="2" charset="0"/>
                <a:cs typeface="Franklin Gothic Book"/>
              </a:rPr>
            </a:br>
            <a:r>
              <a:rPr lang="en-US" sz="2000" dirty="0">
                <a:solidFill>
                  <a:schemeClr val="bg1"/>
                </a:solidFill>
                <a:ea typeface="Ebrima" pitchFamily="2" charset="0"/>
                <a:cs typeface="Franklin Gothic Book"/>
              </a:rPr>
              <a:t>the federal government must approve for the region to receive federal funds.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8789" y="6353741"/>
            <a:ext cx="3798707" cy="27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endParaRPr lang="en-US" sz="1000" dirty="0">
              <a:solidFill>
                <a:srgbClr val="7F7F7F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545661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94B585E9-B7FF-4165-BF8C-979048895020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20597"/>
              </p:ext>
            </p:extLst>
          </p:nvPr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A Growing, Dynamic Region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B4D49589-503B-4922-8882-B7BF36F60A82}"/>
              </a:ext>
            </a:extLst>
          </p:cNvPr>
          <p:cNvSpPr txBox="1"/>
          <p:nvPr/>
        </p:nvSpPr>
        <p:spPr>
          <a:xfrm>
            <a:off x="457199" y="1523765"/>
            <a:ext cx="340658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Region ranks 5th of all metro areas for annual GRP.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Most educated in nation; leader in transit use, walkable communities.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Home to top talent and companies like: Marriott, Micron, Nestle, Yelp… 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D15712-D020-4357-90AA-6954827FDC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247" y="1523765"/>
            <a:ext cx="4266120" cy="241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68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9FD650F9-49DA-4242-9EE7-8A6A5C66A7E0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744870"/>
              </p:ext>
            </p:extLst>
          </p:nvPr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Regional Mojo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B4D49589-503B-4922-8882-B7BF36F60A82}"/>
              </a:ext>
            </a:extLst>
          </p:cNvPr>
          <p:cNvSpPr txBox="1"/>
          <p:nvPr/>
        </p:nvSpPr>
        <p:spPr>
          <a:xfrm>
            <a:off x="457199" y="1523765"/>
            <a:ext cx="34065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Amazon HQ2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Dedicated Metro funding, new </a:t>
            </a:r>
            <a:r>
              <a:rPr lang="en-US" sz="2000" dirty="0" err="1"/>
              <a:t>Safty</a:t>
            </a:r>
            <a:r>
              <a:rPr lang="en-US" sz="2000" dirty="0"/>
              <a:t> Commission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Legion, Long Bridges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TPB’s Visualize 2045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000" dirty="0"/>
              <a:t>COG’s regional housing targets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D46B5D-955D-4896-93F9-5CA5E8A5AB14}"/>
              </a:ext>
            </a:extLst>
          </p:cNvPr>
          <p:cNvGrpSpPr/>
          <p:nvPr/>
        </p:nvGrpSpPr>
        <p:grpSpPr>
          <a:xfrm>
            <a:off x="4061011" y="1523765"/>
            <a:ext cx="4598356" cy="4457553"/>
            <a:chOff x="4061011" y="1523765"/>
            <a:chExt cx="4598356" cy="44575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D8A2C7-09CA-4FD8-B07F-380FE4F65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1011" y="1523765"/>
              <a:ext cx="4598356" cy="3059014"/>
            </a:xfrm>
            <a:prstGeom prst="rect">
              <a:avLst/>
            </a:prstGeom>
          </p:spPr>
        </p:pic>
        <p:pic>
          <p:nvPicPr>
            <p:cNvPr id="3" name="Picture 2" descr="A bridge over a body of water&#10;&#10;Description automatically generated">
              <a:extLst>
                <a:ext uri="{FF2B5EF4-FFF2-40B4-BE49-F238E27FC236}">
                  <a16:creationId xmlns:a16="http://schemas.microsoft.com/office/drawing/2014/main" id="{787602B4-2BB7-4502-A5E9-F8AAF0627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1011" y="4650059"/>
              <a:ext cx="2366683" cy="1331259"/>
            </a:xfrm>
            <a:prstGeom prst="rect">
              <a:avLst/>
            </a:prstGeom>
          </p:spPr>
        </p:pic>
        <p:pic>
          <p:nvPicPr>
            <p:cNvPr id="7" name="Picture 6" descr="A car driving on a road&#10;&#10;Description automatically generated">
              <a:extLst>
                <a:ext uri="{FF2B5EF4-FFF2-40B4-BE49-F238E27FC236}">
                  <a16:creationId xmlns:a16="http://schemas.microsoft.com/office/drawing/2014/main" id="{5E4F6F79-D1BD-409B-A975-B506259F3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3185" y="4650059"/>
              <a:ext cx="2156182" cy="1325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6287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87320B36-A6C9-42F6-9EEA-436EF1790CE9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22564B-B7FE-46AB-9EE1-31119B5F18CE}"/>
              </a:ext>
            </a:extLst>
          </p:cNvPr>
          <p:cNvSpPr txBox="1">
            <a:spLocks/>
          </p:cNvSpPr>
          <p:nvPr/>
        </p:nvSpPr>
        <p:spPr>
          <a:xfrm>
            <a:off x="457199" y="1523765"/>
            <a:ext cx="7910431" cy="4351338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endParaRPr lang="en-US" sz="2000" dirty="0"/>
          </a:p>
          <a:p>
            <a:pPr lvl="1">
              <a:spcBef>
                <a:spcPts val="1200"/>
              </a:spcBef>
            </a:pPr>
            <a:endParaRPr lang="en-US" sz="2000" dirty="0"/>
          </a:p>
          <a:p>
            <a:pPr>
              <a:spcBef>
                <a:spcPts val="1200"/>
              </a:spcBef>
            </a:pPr>
            <a:endParaRPr lang="en-US" sz="2400" dirty="0"/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spcBef>
                <a:spcPts val="1200"/>
              </a:spcBef>
              <a:buFont typeface="Arial"/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E456D8-DDC5-4D7C-A559-F6BEDAE7FB68}"/>
              </a:ext>
            </a:extLst>
          </p:cNvPr>
          <p:cNvSpPr/>
          <p:nvPr/>
        </p:nvSpPr>
        <p:spPr>
          <a:xfrm>
            <a:off x="2744425" y="3184349"/>
            <a:ext cx="3114955" cy="4893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>
                <a:solidFill>
                  <a:schemeClr val="tx2"/>
                </a:solidFill>
                <a:latin typeface="Franklin Gothic Medium"/>
                <a:cs typeface="Franklin Gothic Medium"/>
              </a:rPr>
              <a:t>Visualize 2045</a:t>
            </a:r>
          </a:p>
        </p:txBody>
      </p:sp>
    </p:spTree>
    <p:extLst>
      <p:ext uri="{BB962C8B-B14F-4D97-AF65-F5344CB8AC3E}">
        <p14:creationId xmlns:p14="http://schemas.microsoft.com/office/powerpoint/2010/main" val="1027756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5FB6ECD9-EA29-49BE-8A84-F87A183E100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687382"/>
              </p:ext>
            </p:extLst>
          </p:nvPr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Visualize 2045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B4D49589-503B-4922-8882-B7BF36F60A82}"/>
              </a:ext>
            </a:extLst>
          </p:cNvPr>
          <p:cNvSpPr txBox="1"/>
          <p:nvPr/>
        </p:nvSpPr>
        <p:spPr>
          <a:xfrm>
            <a:off x="457199" y="1523765"/>
            <a:ext cx="411480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New long-range transportation plan for the region.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100+ major projects that expand or change the region’s highway or transit system capacity. 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000" dirty="0"/>
              <a:t>For first time, seven aspirational initiatives selected to create a higher-performing transportation system. 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60CA58-1564-43B6-BA5E-F9D5BB5C6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555" y="1523765"/>
            <a:ext cx="3538843" cy="45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21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7B2782F-0AC8-4C04-8E0C-B7506DB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367" y="6419088"/>
            <a:ext cx="258017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1FDF2F79-3129-4145-A97F-727AC16A1790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BB5F64A-0EAC-42F9-A4BB-0EFA7D10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331979"/>
              </p:ext>
            </p:extLst>
          </p:nvPr>
        </p:nvGraphicFramePr>
        <p:xfrm>
          <a:off x="457200" y="493776"/>
          <a:ext cx="8686800" cy="8535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339">
                <a:tc>
                  <a:txBody>
                    <a:bodyPr/>
                    <a:lstStyle/>
                    <a:p>
                      <a:pPr algn="l">
                        <a:lnSpc>
                          <a:spcPct val="70000"/>
                        </a:lnSpc>
                      </a:pPr>
                      <a:r>
                        <a:rPr lang="en-US" sz="3600" b="0" dirty="0">
                          <a:solidFill>
                            <a:schemeClr val="tx2"/>
                          </a:solidFill>
                          <a:latin typeface="Franklin Gothic Medium"/>
                          <a:cs typeface="Franklin Gothic Medium"/>
                        </a:rPr>
                        <a:t>New Capacity in Visualize 2045</a:t>
                      </a:r>
                    </a:p>
                  </a:txBody>
                  <a:tcPr marL="93911" marR="469557" marT="0" marB="939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endParaRPr lang="en-US" sz="29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</a:txBody>
                  <a:tcPr marL="0" marR="4695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2071F97-E057-42A1-A0F6-C35FAA4C2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561733"/>
              </p:ext>
            </p:extLst>
          </p:nvPr>
        </p:nvGraphicFramePr>
        <p:xfrm>
          <a:off x="1127475" y="1520880"/>
          <a:ext cx="6889049" cy="34137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48270">
                  <a:extLst>
                    <a:ext uri="{9D8B030D-6E8A-4147-A177-3AD203B41FA5}">
                      <a16:colId xmlns:a16="http://schemas.microsoft.com/office/drawing/2014/main" val="3904850085"/>
                    </a:ext>
                  </a:extLst>
                </a:gridCol>
                <a:gridCol w="1360154">
                  <a:extLst>
                    <a:ext uri="{9D8B030D-6E8A-4147-A177-3AD203B41FA5}">
                      <a16:colId xmlns:a16="http://schemas.microsoft.com/office/drawing/2014/main" val="567731549"/>
                    </a:ext>
                  </a:extLst>
                </a:gridCol>
                <a:gridCol w="1968897">
                  <a:extLst>
                    <a:ext uri="{9D8B030D-6E8A-4147-A177-3AD203B41FA5}">
                      <a16:colId xmlns:a16="http://schemas.microsoft.com/office/drawing/2014/main" val="1680810272"/>
                    </a:ext>
                  </a:extLst>
                </a:gridCol>
                <a:gridCol w="1911728">
                  <a:extLst>
                    <a:ext uri="{9D8B030D-6E8A-4147-A177-3AD203B41FA5}">
                      <a16:colId xmlns:a16="http://schemas.microsoft.com/office/drawing/2014/main" val="1072215388"/>
                    </a:ext>
                  </a:extLst>
                </a:gridCol>
              </a:tblGrid>
              <a:tr h="4323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Franklin Gothic Medium" panose="020B0603020102020204" pitchFamily="34" charset="0"/>
                        </a:rPr>
                        <a:t>Roadway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Franklin Gothic Medium" panose="020B0603020102020204" pitchFamily="34" charset="0"/>
                        </a:rPr>
                        <a:t>Managed Lanes</a:t>
                      </a:r>
                    </a:p>
                    <a:p>
                      <a:r>
                        <a:rPr lang="en-US" sz="2000" b="0" dirty="0">
                          <a:latin typeface="Franklin Gothic Medium" panose="020B0603020102020204" pitchFamily="34" charset="0"/>
                        </a:rPr>
                        <a:t>(subset of roadway)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Franklin Gothic Medium" panose="020B0603020102020204" pitchFamily="34" charset="0"/>
                        </a:rPr>
                        <a:t>High-Capacity </a:t>
                      </a:r>
                      <a:br>
                        <a:rPr lang="en-US" sz="2000" b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sz="2000" b="0" dirty="0">
                          <a:latin typeface="Franklin Gothic Medium" panose="020B0603020102020204" pitchFamily="34" charset="0"/>
                        </a:rPr>
                        <a:t>Transit*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765553"/>
                  </a:ext>
                </a:extLst>
              </a:tr>
              <a:tr h="41014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Existing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17,048 lane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436 </a:t>
                      </a:r>
                    </a:p>
                    <a:p>
                      <a:r>
                        <a:rPr lang="en-US" sz="2000" dirty="0"/>
                        <a:t>lane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292 </a:t>
                      </a:r>
                    </a:p>
                    <a:p>
                      <a:r>
                        <a:rPr lang="en-US" sz="2000" dirty="0"/>
                        <a:t>miles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406327"/>
                  </a:ext>
                </a:extLst>
              </a:tr>
              <a:tr h="41014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Added by Visualize 2045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1,388 lane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461 </a:t>
                      </a:r>
                    </a:p>
                    <a:p>
                      <a:r>
                        <a:rPr lang="en-US" sz="2000" dirty="0"/>
                        <a:t>lane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124 </a:t>
                      </a:r>
                    </a:p>
                    <a:p>
                      <a:r>
                        <a:rPr lang="en-US" sz="2000" dirty="0"/>
                        <a:t>miles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77701"/>
                  </a:ext>
                </a:extLst>
              </a:tr>
              <a:tr h="41014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Total 2045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18,436 lane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897 </a:t>
                      </a:r>
                    </a:p>
                    <a:p>
                      <a:r>
                        <a:rPr lang="en-US" sz="2000" dirty="0"/>
                        <a:t>lane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416 </a:t>
                      </a:r>
                    </a:p>
                    <a:p>
                      <a:r>
                        <a:rPr lang="en-US" sz="2000" dirty="0"/>
                        <a:t>miles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924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694A2D7-4231-425C-ABF4-C49D3D588791}"/>
              </a:ext>
            </a:extLst>
          </p:cNvPr>
          <p:cNvSpPr txBox="1"/>
          <p:nvPr/>
        </p:nvSpPr>
        <p:spPr>
          <a:xfrm>
            <a:off x="993455" y="5063126"/>
            <a:ext cx="7157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“High-Capacity transit” defined to include Metrorail, commuter rail, streetcar, light rail or bus rapid transit.</a:t>
            </a:r>
          </a:p>
        </p:txBody>
      </p:sp>
    </p:spTree>
    <p:extLst>
      <p:ext uri="{BB962C8B-B14F-4D97-AF65-F5344CB8AC3E}">
        <p14:creationId xmlns:p14="http://schemas.microsoft.com/office/powerpoint/2010/main" val="3581661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9">
      <a:dk1>
        <a:srgbClr val="000000"/>
      </a:dk1>
      <a:lt1>
        <a:sysClr val="window" lastClr="FFFFFF"/>
      </a:lt1>
      <a:dk2>
        <a:srgbClr val="0087CD"/>
      </a:dk2>
      <a:lt2>
        <a:srgbClr val="B0D235"/>
      </a:lt2>
      <a:accent1>
        <a:srgbClr val="2F6B97"/>
      </a:accent1>
      <a:accent2>
        <a:srgbClr val="EA4249"/>
      </a:accent2>
      <a:accent3>
        <a:srgbClr val="FAA434"/>
      </a:accent3>
      <a:accent4>
        <a:srgbClr val="546670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G B - Blue" id="{8BFC8677-849C-4EF5-9D79-5D71B08D707D}" vid="{4C73CBD6-559A-4038-A3A6-579A56E33B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COG B - Blue</Template>
  <TotalTime>10549</TotalTime>
  <Words>1023</Words>
  <Application>Microsoft Office PowerPoint</Application>
  <PresentationFormat>On-screen Show (4:3)</PresentationFormat>
  <Paragraphs>279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Franklin Gothic Book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Lloyd Greenberg Design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Kania</dc:creator>
  <cp:lastModifiedBy>Alexis Reed</cp:lastModifiedBy>
  <cp:revision>104</cp:revision>
  <cp:lastPrinted>2019-11-01T17:49:43Z</cp:lastPrinted>
  <dcterms:created xsi:type="dcterms:W3CDTF">2019-09-06T13:52:29Z</dcterms:created>
  <dcterms:modified xsi:type="dcterms:W3CDTF">2020-01-14T15:36:30Z</dcterms:modified>
</cp:coreProperties>
</file>